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4" r:id="rId1"/>
  </p:sldMasterIdLst>
  <p:sldIdLst>
    <p:sldId id="381" r:id="rId2"/>
    <p:sldId id="382" r:id="rId3"/>
    <p:sldId id="376" r:id="rId4"/>
    <p:sldId id="377" r:id="rId5"/>
    <p:sldId id="378" r:id="rId6"/>
    <p:sldId id="379" r:id="rId7"/>
    <p:sldId id="380" r:id="rId8"/>
    <p:sldId id="256" r:id="rId9"/>
    <p:sldId id="257" r:id="rId10"/>
    <p:sldId id="258" r:id="rId11"/>
    <p:sldId id="259" r:id="rId12"/>
    <p:sldId id="261" r:id="rId13"/>
    <p:sldId id="262" r:id="rId14"/>
    <p:sldId id="263" r:id="rId15"/>
    <p:sldId id="260" r:id="rId16"/>
    <p:sldId id="264" r:id="rId17"/>
    <p:sldId id="265" r:id="rId18"/>
    <p:sldId id="266" r:id="rId19"/>
    <p:sldId id="267" r:id="rId20"/>
    <p:sldId id="268" r:id="rId21"/>
    <p:sldId id="269" r:id="rId22"/>
    <p:sldId id="270" r:id="rId23"/>
    <p:sldId id="271" r:id="rId24"/>
    <p:sldId id="273" r:id="rId25"/>
    <p:sldId id="274" r:id="rId26"/>
    <p:sldId id="275" r:id="rId27"/>
    <p:sldId id="276" r:id="rId28"/>
    <p:sldId id="277" r:id="rId29"/>
    <p:sldId id="278" r:id="rId30"/>
    <p:sldId id="279" r:id="rId31"/>
    <p:sldId id="280" r:id="rId32"/>
    <p:sldId id="281" r:id="rId33"/>
    <p:sldId id="282" r:id="rId34"/>
    <p:sldId id="283" r:id="rId35"/>
    <p:sldId id="361" r:id="rId36"/>
    <p:sldId id="362" r:id="rId37"/>
    <p:sldId id="285" r:id="rId38"/>
    <p:sldId id="286" r:id="rId39"/>
    <p:sldId id="287" r:id="rId40"/>
    <p:sldId id="288" r:id="rId41"/>
    <p:sldId id="289" r:id="rId42"/>
    <p:sldId id="290" r:id="rId43"/>
    <p:sldId id="272" r:id="rId44"/>
    <p:sldId id="291" r:id="rId45"/>
    <p:sldId id="292" r:id="rId46"/>
    <p:sldId id="355" r:id="rId47"/>
    <p:sldId id="293" r:id="rId48"/>
    <p:sldId id="295" r:id="rId49"/>
    <p:sldId id="296" r:id="rId50"/>
    <p:sldId id="294" r:id="rId51"/>
    <p:sldId id="297" r:id="rId52"/>
    <p:sldId id="321" r:id="rId53"/>
    <p:sldId id="322" r:id="rId54"/>
    <p:sldId id="323" r:id="rId55"/>
    <p:sldId id="324" r:id="rId56"/>
    <p:sldId id="298" r:id="rId57"/>
    <p:sldId id="299" r:id="rId58"/>
    <p:sldId id="300" r:id="rId59"/>
    <p:sldId id="301" r:id="rId60"/>
    <p:sldId id="318" r:id="rId61"/>
    <p:sldId id="317" r:id="rId62"/>
    <p:sldId id="302" r:id="rId63"/>
    <p:sldId id="356" r:id="rId64"/>
    <p:sldId id="303" r:id="rId65"/>
    <p:sldId id="304" r:id="rId66"/>
    <p:sldId id="320" r:id="rId67"/>
    <p:sldId id="305" r:id="rId68"/>
    <p:sldId id="306" r:id="rId69"/>
    <p:sldId id="307" r:id="rId70"/>
    <p:sldId id="308" r:id="rId71"/>
    <p:sldId id="309" r:id="rId72"/>
    <p:sldId id="310" r:id="rId73"/>
    <p:sldId id="311" r:id="rId74"/>
    <p:sldId id="319" r:id="rId75"/>
    <p:sldId id="312" r:id="rId76"/>
    <p:sldId id="340" r:id="rId77"/>
    <p:sldId id="313" r:id="rId78"/>
    <p:sldId id="314" r:id="rId79"/>
    <p:sldId id="315" r:id="rId80"/>
    <p:sldId id="316" r:id="rId81"/>
    <p:sldId id="357" r:id="rId82"/>
    <p:sldId id="325" r:id="rId83"/>
    <p:sldId id="326" r:id="rId84"/>
    <p:sldId id="328" r:id="rId85"/>
    <p:sldId id="329" r:id="rId86"/>
    <p:sldId id="330" r:id="rId87"/>
    <p:sldId id="331" r:id="rId88"/>
    <p:sldId id="332" r:id="rId89"/>
    <p:sldId id="333" r:id="rId90"/>
    <p:sldId id="334" r:id="rId91"/>
    <p:sldId id="335" r:id="rId92"/>
    <p:sldId id="339" r:id="rId93"/>
    <p:sldId id="336" r:id="rId94"/>
    <p:sldId id="338" r:id="rId95"/>
    <p:sldId id="341" r:id="rId96"/>
    <p:sldId id="342" r:id="rId97"/>
    <p:sldId id="343" r:id="rId98"/>
    <p:sldId id="344" r:id="rId99"/>
    <p:sldId id="345" r:id="rId100"/>
    <p:sldId id="346" r:id="rId101"/>
    <p:sldId id="347" r:id="rId102"/>
    <p:sldId id="349" r:id="rId103"/>
    <p:sldId id="350" r:id="rId104"/>
    <p:sldId id="351" r:id="rId105"/>
    <p:sldId id="352" r:id="rId106"/>
    <p:sldId id="353" r:id="rId107"/>
    <p:sldId id="354" r:id="rId108"/>
    <p:sldId id="363" r:id="rId109"/>
    <p:sldId id="364" r:id="rId110"/>
    <p:sldId id="365" r:id="rId111"/>
    <p:sldId id="366" r:id="rId112"/>
    <p:sldId id="367" r:id="rId113"/>
    <p:sldId id="368" r:id="rId114"/>
    <p:sldId id="369" r:id="rId115"/>
    <p:sldId id="370" r:id="rId116"/>
    <p:sldId id="371" r:id="rId117"/>
    <p:sldId id="372" r:id="rId118"/>
    <p:sldId id="374" r:id="rId119"/>
    <p:sldId id="375" r:id="rId120"/>
    <p:sldId id="358" r:id="rId121"/>
    <p:sldId id="359" r:id="rId122"/>
    <p:sldId id="360" r:id="rId12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62" autoAdjust="0"/>
    <p:restoredTop sz="94660"/>
  </p:normalViewPr>
  <p:slideViewPr>
    <p:cSldViewPr snapToGrid="0">
      <p:cViewPr varScale="1">
        <p:scale>
          <a:sx n="70" d="100"/>
          <a:sy n="70" d="100"/>
        </p:scale>
        <p:origin x="6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iagrams/_rels/data3.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5EE44-2DA2-41FF-852C-DF30013C6764}" type="doc">
      <dgm:prSet loTypeId="urn:microsoft.com/office/officeart/2005/8/layout/list1" loCatId="list" qsTypeId="urn:microsoft.com/office/officeart/2005/8/quickstyle/simple1" qsCatId="simple" csTypeId="urn:microsoft.com/office/officeart/2005/8/colors/accent1_2" csCatId="accent1" phldr="1"/>
      <dgm:spPr/>
      <dgm:t>
        <a:bodyPr/>
        <a:lstStyle/>
        <a:p>
          <a:pPr rtl="1"/>
          <a:endParaRPr lang="fa-IR"/>
        </a:p>
      </dgm:t>
    </dgm:pt>
    <dgm:pt modelId="{9EF6D174-B958-49B9-A645-D6A081B7B7E4}">
      <dgm:prSet/>
      <dgm:spPr/>
      <dgm:t>
        <a:bodyPr/>
        <a:lstStyle/>
        <a:p>
          <a:pPr algn="r" rtl="1"/>
          <a:r>
            <a:rPr lang="fa-IR" b="1" dirty="0" smtClean="0">
              <a:solidFill>
                <a:schemeClr val="accent6"/>
              </a:solidFill>
              <a:effectLst>
                <a:outerShdw blurRad="38100" dist="38100" dir="2700000" algn="tl">
                  <a:srgbClr val="000000">
                    <a:alpha val="43137"/>
                  </a:srgbClr>
                </a:outerShdw>
              </a:effectLst>
            </a:rPr>
            <a:t>توپوگرافی</a:t>
          </a:r>
        </a:p>
        <a:p>
          <a:pPr algn="r" rtl="1"/>
          <a:r>
            <a:rPr lang="en-US" b="0" i="0" dirty="0" smtClean="0">
              <a:solidFill>
                <a:srgbClr val="FFFF00"/>
              </a:solidFill>
            </a:rPr>
            <a:t>Topographic Displacement</a:t>
          </a:r>
          <a:endParaRPr lang="fa-IR" dirty="0">
            <a:solidFill>
              <a:srgbClr val="FFFF00"/>
            </a:solidFill>
          </a:endParaRPr>
        </a:p>
      </dgm:t>
    </dgm:pt>
    <dgm:pt modelId="{B1BBC637-0925-4558-BF77-C0A0D75A3170}" type="parTrans" cxnId="{5916DC92-AE80-494C-B5CF-D54DFE8FE5BD}">
      <dgm:prSet/>
      <dgm:spPr/>
      <dgm:t>
        <a:bodyPr/>
        <a:lstStyle/>
        <a:p>
          <a:pPr algn="r" rtl="1"/>
          <a:endParaRPr lang="fa-IR"/>
        </a:p>
      </dgm:t>
    </dgm:pt>
    <dgm:pt modelId="{C66C19A6-7586-4536-967C-CB8C5E30A89C}" type="sibTrans" cxnId="{5916DC92-AE80-494C-B5CF-D54DFE8FE5BD}">
      <dgm:prSet/>
      <dgm:spPr/>
      <dgm:t>
        <a:bodyPr/>
        <a:lstStyle/>
        <a:p>
          <a:pPr algn="r" rtl="1"/>
          <a:endParaRPr lang="fa-IR"/>
        </a:p>
      </dgm:t>
    </dgm:pt>
    <dgm:pt modelId="{3BBF8C41-F147-474B-8977-37024023255D}">
      <dgm:prSet/>
      <dgm:spPr/>
      <dgm:t>
        <a:bodyPr/>
        <a:lstStyle/>
        <a:p>
          <a:pPr algn="r" rtl="1"/>
          <a:r>
            <a:rPr lang="fa-IR" b="1" dirty="0" smtClean="0">
              <a:solidFill>
                <a:schemeClr val="accent6"/>
              </a:solidFill>
              <a:effectLst>
                <a:outerShdw blurRad="38100" dist="38100" dir="2700000" algn="tl">
                  <a:srgbClr val="000000">
                    <a:alpha val="43137"/>
                  </a:srgbClr>
                </a:outerShdw>
              </a:effectLst>
            </a:rPr>
            <a:t>افقی نبودن صفحه فیلم: تیلت</a:t>
          </a:r>
        </a:p>
        <a:p>
          <a:pPr algn="r" rtl="1"/>
          <a:r>
            <a:rPr lang="en-US" b="0" i="0" dirty="0" smtClean="0">
              <a:solidFill>
                <a:srgbClr val="FFFF00"/>
              </a:solidFill>
            </a:rPr>
            <a:t>Tilt Displacement</a:t>
          </a:r>
          <a:endParaRPr lang="fa-IR" dirty="0">
            <a:solidFill>
              <a:srgbClr val="FFFF00"/>
            </a:solidFill>
          </a:endParaRPr>
        </a:p>
      </dgm:t>
    </dgm:pt>
    <dgm:pt modelId="{BEBE4370-324A-4EE5-A853-E2D91E76BA81}" type="parTrans" cxnId="{5BFFFDEB-7EA2-4247-9F8C-E2B1FE92731D}">
      <dgm:prSet/>
      <dgm:spPr/>
      <dgm:t>
        <a:bodyPr/>
        <a:lstStyle/>
        <a:p>
          <a:pPr algn="r" rtl="1"/>
          <a:endParaRPr lang="fa-IR"/>
        </a:p>
      </dgm:t>
    </dgm:pt>
    <dgm:pt modelId="{96A12AF1-6D85-4916-80DF-8B7165A60046}" type="sibTrans" cxnId="{5BFFFDEB-7EA2-4247-9F8C-E2B1FE92731D}">
      <dgm:prSet/>
      <dgm:spPr/>
      <dgm:t>
        <a:bodyPr/>
        <a:lstStyle/>
        <a:p>
          <a:pPr algn="r" rtl="1"/>
          <a:endParaRPr lang="fa-IR"/>
        </a:p>
      </dgm:t>
    </dgm:pt>
    <dgm:pt modelId="{001274A6-707E-45EA-885B-E332D52AF076}">
      <dgm:prSet/>
      <dgm:spPr/>
      <dgm:t>
        <a:bodyPr/>
        <a:lstStyle/>
        <a:p>
          <a:pPr algn="r" rtl="1"/>
          <a:r>
            <a:rPr lang="fa-IR" b="1" dirty="0" smtClean="0">
              <a:solidFill>
                <a:schemeClr val="accent6"/>
              </a:solidFill>
              <a:effectLst>
                <a:outerShdw blurRad="38100" dist="38100" dir="2700000" algn="tl">
                  <a:srgbClr val="000000">
                    <a:alpha val="43137"/>
                  </a:srgbClr>
                </a:outerShdw>
              </a:effectLst>
            </a:rPr>
            <a:t>اشکال فنی دوربین</a:t>
          </a:r>
        </a:p>
        <a:p>
          <a:pPr algn="r" rtl="1"/>
          <a:r>
            <a:rPr lang="en-US" b="0" i="0" dirty="0" smtClean="0">
              <a:solidFill>
                <a:srgbClr val="FFFF00"/>
              </a:solidFill>
            </a:rPr>
            <a:t>Lens distortion</a:t>
          </a:r>
          <a:endParaRPr lang="fa-IR" dirty="0">
            <a:solidFill>
              <a:srgbClr val="FFFF00"/>
            </a:solidFill>
          </a:endParaRPr>
        </a:p>
      </dgm:t>
    </dgm:pt>
    <dgm:pt modelId="{26E1E6BC-E488-4556-AEAE-360B1DAB50C6}" type="parTrans" cxnId="{2EBB3B12-1BA4-4D24-A397-95B305420B5A}">
      <dgm:prSet/>
      <dgm:spPr/>
      <dgm:t>
        <a:bodyPr/>
        <a:lstStyle/>
        <a:p>
          <a:pPr algn="r" rtl="1"/>
          <a:endParaRPr lang="fa-IR"/>
        </a:p>
      </dgm:t>
    </dgm:pt>
    <dgm:pt modelId="{54797C5D-B4BA-418C-A4F5-B5C97B5B44D0}" type="sibTrans" cxnId="{2EBB3B12-1BA4-4D24-A397-95B305420B5A}">
      <dgm:prSet/>
      <dgm:spPr/>
      <dgm:t>
        <a:bodyPr/>
        <a:lstStyle/>
        <a:p>
          <a:pPr algn="r" rtl="1"/>
          <a:endParaRPr lang="fa-IR"/>
        </a:p>
      </dgm:t>
    </dgm:pt>
    <dgm:pt modelId="{BB463E70-A68C-4519-9395-F0590EB12BB3}" type="pres">
      <dgm:prSet presAssocID="{8575EE44-2DA2-41FF-852C-DF30013C6764}" presName="linear" presStyleCnt="0">
        <dgm:presLayoutVars>
          <dgm:dir/>
          <dgm:animLvl val="lvl"/>
          <dgm:resizeHandles val="exact"/>
        </dgm:presLayoutVars>
      </dgm:prSet>
      <dgm:spPr/>
      <dgm:t>
        <a:bodyPr/>
        <a:lstStyle/>
        <a:p>
          <a:pPr rtl="1"/>
          <a:endParaRPr lang="fa-IR"/>
        </a:p>
      </dgm:t>
    </dgm:pt>
    <dgm:pt modelId="{2FA86791-E421-4EE3-8108-9DD017F956CE}" type="pres">
      <dgm:prSet presAssocID="{9EF6D174-B958-49B9-A645-D6A081B7B7E4}" presName="parentLin" presStyleCnt="0"/>
      <dgm:spPr/>
    </dgm:pt>
    <dgm:pt modelId="{FE73264D-ECBE-4EBE-A12D-1EB0D66ECAE8}" type="pres">
      <dgm:prSet presAssocID="{9EF6D174-B958-49B9-A645-D6A081B7B7E4}" presName="parentLeftMargin" presStyleLbl="node1" presStyleIdx="0" presStyleCnt="3"/>
      <dgm:spPr/>
      <dgm:t>
        <a:bodyPr/>
        <a:lstStyle/>
        <a:p>
          <a:pPr rtl="1"/>
          <a:endParaRPr lang="fa-IR"/>
        </a:p>
      </dgm:t>
    </dgm:pt>
    <dgm:pt modelId="{E5555992-D60A-4B5D-A34A-CC1468CC6632}" type="pres">
      <dgm:prSet presAssocID="{9EF6D174-B958-49B9-A645-D6A081B7B7E4}" presName="parentText" presStyleLbl="node1" presStyleIdx="0" presStyleCnt="3" custScaleX="104822" custScaleY="143816">
        <dgm:presLayoutVars>
          <dgm:chMax val="0"/>
          <dgm:bulletEnabled val="1"/>
        </dgm:presLayoutVars>
      </dgm:prSet>
      <dgm:spPr/>
      <dgm:t>
        <a:bodyPr/>
        <a:lstStyle/>
        <a:p>
          <a:pPr rtl="1"/>
          <a:endParaRPr lang="fa-IR"/>
        </a:p>
      </dgm:t>
    </dgm:pt>
    <dgm:pt modelId="{720CF8FD-C379-48FB-9155-2CD332465535}" type="pres">
      <dgm:prSet presAssocID="{9EF6D174-B958-49B9-A645-D6A081B7B7E4}" presName="negativeSpace" presStyleCnt="0"/>
      <dgm:spPr/>
    </dgm:pt>
    <dgm:pt modelId="{23904844-1AF8-46F9-A3C4-82115DE254E4}" type="pres">
      <dgm:prSet presAssocID="{9EF6D174-B958-49B9-A645-D6A081B7B7E4}" presName="childText" presStyleLbl="conFgAcc1" presStyleIdx="0" presStyleCnt="3">
        <dgm:presLayoutVars>
          <dgm:bulletEnabled val="1"/>
        </dgm:presLayoutVars>
      </dgm:prSet>
      <dgm:spPr/>
    </dgm:pt>
    <dgm:pt modelId="{5D0D520A-4B8F-469F-8944-AE8EE3FB6EB5}" type="pres">
      <dgm:prSet presAssocID="{C66C19A6-7586-4536-967C-CB8C5E30A89C}" presName="spaceBetweenRectangles" presStyleCnt="0"/>
      <dgm:spPr/>
    </dgm:pt>
    <dgm:pt modelId="{EE057574-F30A-429B-B5B1-24F5F3FABAEC}" type="pres">
      <dgm:prSet presAssocID="{3BBF8C41-F147-474B-8977-37024023255D}" presName="parentLin" presStyleCnt="0"/>
      <dgm:spPr/>
    </dgm:pt>
    <dgm:pt modelId="{5905B2BF-EE5F-44D1-9CD7-CCA97BF6E437}" type="pres">
      <dgm:prSet presAssocID="{3BBF8C41-F147-474B-8977-37024023255D}" presName="parentLeftMargin" presStyleLbl="node1" presStyleIdx="0" presStyleCnt="3"/>
      <dgm:spPr/>
      <dgm:t>
        <a:bodyPr/>
        <a:lstStyle/>
        <a:p>
          <a:pPr rtl="1"/>
          <a:endParaRPr lang="fa-IR"/>
        </a:p>
      </dgm:t>
    </dgm:pt>
    <dgm:pt modelId="{3A426F95-C1C2-463C-A11B-632EAB134FEB}" type="pres">
      <dgm:prSet presAssocID="{3BBF8C41-F147-474B-8977-37024023255D}" presName="parentText" presStyleLbl="node1" presStyleIdx="1" presStyleCnt="3" custScaleX="104822" custScaleY="143816">
        <dgm:presLayoutVars>
          <dgm:chMax val="0"/>
          <dgm:bulletEnabled val="1"/>
        </dgm:presLayoutVars>
      </dgm:prSet>
      <dgm:spPr/>
      <dgm:t>
        <a:bodyPr/>
        <a:lstStyle/>
        <a:p>
          <a:pPr rtl="1"/>
          <a:endParaRPr lang="fa-IR"/>
        </a:p>
      </dgm:t>
    </dgm:pt>
    <dgm:pt modelId="{6069BCE3-0829-4FF5-870B-5E0BF6918126}" type="pres">
      <dgm:prSet presAssocID="{3BBF8C41-F147-474B-8977-37024023255D}" presName="negativeSpace" presStyleCnt="0"/>
      <dgm:spPr/>
    </dgm:pt>
    <dgm:pt modelId="{91B491C1-486F-43C3-AAE2-3DD3B9059EF0}" type="pres">
      <dgm:prSet presAssocID="{3BBF8C41-F147-474B-8977-37024023255D}" presName="childText" presStyleLbl="conFgAcc1" presStyleIdx="1" presStyleCnt="3">
        <dgm:presLayoutVars>
          <dgm:bulletEnabled val="1"/>
        </dgm:presLayoutVars>
      </dgm:prSet>
      <dgm:spPr/>
    </dgm:pt>
    <dgm:pt modelId="{CC76C605-34AF-4D3F-9E30-B7C81963613B}" type="pres">
      <dgm:prSet presAssocID="{96A12AF1-6D85-4916-80DF-8B7165A60046}" presName="spaceBetweenRectangles" presStyleCnt="0"/>
      <dgm:spPr/>
    </dgm:pt>
    <dgm:pt modelId="{DB678B8F-E9DC-406D-948B-43F342EC63EB}" type="pres">
      <dgm:prSet presAssocID="{001274A6-707E-45EA-885B-E332D52AF076}" presName="parentLin" presStyleCnt="0"/>
      <dgm:spPr/>
    </dgm:pt>
    <dgm:pt modelId="{A1610F7D-5E28-415C-8735-7623023426F8}" type="pres">
      <dgm:prSet presAssocID="{001274A6-707E-45EA-885B-E332D52AF076}" presName="parentLeftMargin" presStyleLbl="node1" presStyleIdx="1" presStyleCnt="3"/>
      <dgm:spPr/>
      <dgm:t>
        <a:bodyPr/>
        <a:lstStyle/>
        <a:p>
          <a:pPr rtl="1"/>
          <a:endParaRPr lang="fa-IR"/>
        </a:p>
      </dgm:t>
    </dgm:pt>
    <dgm:pt modelId="{0B83EFF3-E0A2-4F1A-8A90-3C9DD8960CB2}" type="pres">
      <dgm:prSet presAssocID="{001274A6-707E-45EA-885B-E332D52AF076}" presName="parentText" presStyleLbl="node1" presStyleIdx="2" presStyleCnt="3" custScaleX="104822" custScaleY="143816">
        <dgm:presLayoutVars>
          <dgm:chMax val="0"/>
          <dgm:bulletEnabled val="1"/>
        </dgm:presLayoutVars>
      </dgm:prSet>
      <dgm:spPr/>
      <dgm:t>
        <a:bodyPr/>
        <a:lstStyle/>
        <a:p>
          <a:pPr rtl="1"/>
          <a:endParaRPr lang="fa-IR"/>
        </a:p>
      </dgm:t>
    </dgm:pt>
    <dgm:pt modelId="{E7666431-4F01-4EF0-8A63-C8B3615C2CF3}" type="pres">
      <dgm:prSet presAssocID="{001274A6-707E-45EA-885B-E332D52AF076}" presName="negativeSpace" presStyleCnt="0"/>
      <dgm:spPr/>
    </dgm:pt>
    <dgm:pt modelId="{B7D3E9A5-282E-4E2A-A06C-392D1941F54F}" type="pres">
      <dgm:prSet presAssocID="{001274A6-707E-45EA-885B-E332D52AF076}" presName="childText" presStyleLbl="conFgAcc1" presStyleIdx="2" presStyleCnt="3">
        <dgm:presLayoutVars>
          <dgm:bulletEnabled val="1"/>
        </dgm:presLayoutVars>
      </dgm:prSet>
      <dgm:spPr/>
    </dgm:pt>
  </dgm:ptLst>
  <dgm:cxnLst>
    <dgm:cxn modelId="{B599EA67-61DF-45FD-94DC-2C09B216DF16}" type="presOf" srcId="{9EF6D174-B958-49B9-A645-D6A081B7B7E4}" destId="{E5555992-D60A-4B5D-A34A-CC1468CC6632}" srcOrd="1" destOrd="0" presId="urn:microsoft.com/office/officeart/2005/8/layout/list1"/>
    <dgm:cxn modelId="{13153F74-3459-4E91-BDE4-774E4C8D2F43}" type="presOf" srcId="{001274A6-707E-45EA-885B-E332D52AF076}" destId="{0B83EFF3-E0A2-4F1A-8A90-3C9DD8960CB2}" srcOrd="1" destOrd="0" presId="urn:microsoft.com/office/officeart/2005/8/layout/list1"/>
    <dgm:cxn modelId="{EB8F223A-756C-42F2-A0D9-C7887430E3B7}" type="presOf" srcId="{3BBF8C41-F147-474B-8977-37024023255D}" destId="{3A426F95-C1C2-463C-A11B-632EAB134FEB}" srcOrd="1" destOrd="0" presId="urn:microsoft.com/office/officeart/2005/8/layout/list1"/>
    <dgm:cxn modelId="{3A03A064-D2E6-4BF1-81CE-7A908BB64210}" type="presOf" srcId="{8575EE44-2DA2-41FF-852C-DF30013C6764}" destId="{BB463E70-A68C-4519-9395-F0590EB12BB3}" srcOrd="0" destOrd="0" presId="urn:microsoft.com/office/officeart/2005/8/layout/list1"/>
    <dgm:cxn modelId="{5BFFFDEB-7EA2-4247-9F8C-E2B1FE92731D}" srcId="{8575EE44-2DA2-41FF-852C-DF30013C6764}" destId="{3BBF8C41-F147-474B-8977-37024023255D}" srcOrd="1" destOrd="0" parTransId="{BEBE4370-324A-4EE5-A853-E2D91E76BA81}" sibTransId="{96A12AF1-6D85-4916-80DF-8B7165A60046}"/>
    <dgm:cxn modelId="{2EBB3B12-1BA4-4D24-A397-95B305420B5A}" srcId="{8575EE44-2DA2-41FF-852C-DF30013C6764}" destId="{001274A6-707E-45EA-885B-E332D52AF076}" srcOrd="2" destOrd="0" parTransId="{26E1E6BC-E488-4556-AEAE-360B1DAB50C6}" sibTransId="{54797C5D-B4BA-418C-A4F5-B5C97B5B44D0}"/>
    <dgm:cxn modelId="{5916DC92-AE80-494C-B5CF-D54DFE8FE5BD}" srcId="{8575EE44-2DA2-41FF-852C-DF30013C6764}" destId="{9EF6D174-B958-49B9-A645-D6A081B7B7E4}" srcOrd="0" destOrd="0" parTransId="{B1BBC637-0925-4558-BF77-C0A0D75A3170}" sibTransId="{C66C19A6-7586-4536-967C-CB8C5E30A89C}"/>
    <dgm:cxn modelId="{E3664578-FB96-4CAB-B353-60C7077097BC}" type="presOf" srcId="{9EF6D174-B958-49B9-A645-D6A081B7B7E4}" destId="{FE73264D-ECBE-4EBE-A12D-1EB0D66ECAE8}" srcOrd="0" destOrd="0" presId="urn:microsoft.com/office/officeart/2005/8/layout/list1"/>
    <dgm:cxn modelId="{10077169-925F-47C4-A5BF-9A9EF48D4448}" type="presOf" srcId="{001274A6-707E-45EA-885B-E332D52AF076}" destId="{A1610F7D-5E28-415C-8735-7623023426F8}" srcOrd="0" destOrd="0" presId="urn:microsoft.com/office/officeart/2005/8/layout/list1"/>
    <dgm:cxn modelId="{9D91FCE8-768C-40E1-95CF-95B921DC8AA1}" type="presOf" srcId="{3BBF8C41-F147-474B-8977-37024023255D}" destId="{5905B2BF-EE5F-44D1-9CD7-CCA97BF6E437}" srcOrd="0" destOrd="0" presId="urn:microsoft.com/office/officeart/2005/8/layout/list1"/>
    <dgm:cxn modelId="{AF6CE580-071F-4BA1-B406-4CFDBEBA0703}" type="presParOf" srcId="{BB463E70-A68C-4519-9395-F0590EB12BB3}" destId="{2FA86791-E421-4EE3-8108-9DD017F956CE}" srcOrd="0" destOrd="0" presId="urn:microsoft.com/office/officeart/2005/8/layout/list1"/>
    <dgm:cxn modelId="{1D0760C3-3AE8-43EE-9F0D-23F54E5EC09A}" type="presParOf" srcId="{2FA86791-E421-4EE3-8108-9DD017F956CE}" destId="{FE73264D-ECBE-4EBE-A12D-1EB0D66ECAE8}" srcOrd="0" destOrd="0" presId="urn:microsoft.com/office/officeart/2005/8/layout/list1"/>
    <dgm:cxn modelId="{F05C87DA-C36B-43D7-9F81-321B60888126}" type="presParOf" srcId="{2FA86791-E421-4EE3-8108-9DD017F956CE}" destId="{E5555992-D60A-4B5D-A34A-CC1468CC6632}" srcOrd="1" destOrd="0" presId="urn:microsoft.com/office/officeart/2005/8/layout/list1"/>
    <dgm:cxn modelId="{AA4EADE9-3166-4B7D-A1B4-BCF1FAA76BD0}" type="presParOf" srcId="{BB463E70-A68C-4519-9395-F0590EB12BB3}" destId="{720CF8FD-C379-48FB-9155-2CD332465535}" srcOrd="1" destOrd="0" presId="urn:microsoft.com/office/officeart/2005/8/layout/list1"/>
    <dgm:cxn modelId="{5840A28C-62B1-4A14-BFD8-D6E03E510F77}" type="presParOf" srcId="{BB463E70-A68C-4519-9395-F0590EB12BB3}" destId="{23904844-1AF8-46F9-A3C4-82115DE254E4}" srcOrd="2" destOrd="0" presId="urn:microsoft.com/office/officeart/2005/8/layout/list1"/>
    <dgm:cxn modelId="{622CC4D1-FC93-406E-9EEA-B8F8E8C389E9}" type="presParOf" srcId="{BB463E70-A68C-4519-9395-F0590EB12BB3}" destId="{5D0D520A-4B8F-469F-8944-AE8EE3FB6EB5}" srcOrd="3" destOrd="0" presId="urn:microsoft.com/office/officeart/2005/8/layout/list1"/>
    <dgm:cxn modelId="{B779268E-AEF7-4707-8DAE-5F1069E7F26F}" type="presParOf" srcId="{BB463E70-A68C-4519-9395-F0590EB12BB3}" destId="{EE057574-F30A-429B-B5B1-24F5F3FABAEC}" srcOrd="4" destOrd="0" presId="urn:microsoft.com/office/officeart/2005/8/layout/list1"/>
    <dgm:cxn modelId="{82CAA1F6-4E95-40E8-9BBC-490B529038F2}" type="presParOf" srcId="{EE057574-F30A-429B-B5B1-24F5F3FABAEC}" destId="{5905B2BF-EE5F-44D1-9CD7-CCA97BF6E437}" srcOrd="0" destOrd="0" presId="urn:microsoft.com/office/officeart/2005/8/layout/list1"/>
    <dgm:cxn modelId="{8F16064D-38C9-4924-9005-7C535C61E00A}" type="presParOf" srcId="{EE057574-F30A-429B-B5B1-24F5F3FABAEC}" destId="{3A426F95-C1C2-463C-A11B-632EAB134FEB}" srcOrd="1" destOrd="0" presId="urn:microsoft.com/office/officeart/2005/8/layout/list1"/>
    <dgm:cxn modelId="{B26B624E-3C10-4BDB-9D49-6830300846B8}" type="presParOf" srcId="{BB463E70-A68C-4519-9395-F0590EB12BB3}" destId="{6069BCE3-0829-4FF5-870B-5E0BF6918126}" srcOrd="5" destOrd="0" presId="urn:microsoft.com/office/officeart/2005/8/layout/list1"/>
    <dgm:cxn modelId="{EAB24190-AFC6-4DCD-A7CB-7301297BF679}" type="presParOf" srcId="{BB463E70-A68C-4519-9395-F0590EB12BB3}" destId="{91B491C1-486F-43C3-AAE2-3DD3B9059EF0}" srcOrd="6" destOrd="0" presId="urn:microsoft.com/office/officeart/2005/8/layout/list1"/>
    <dgm:cxn modelId="{D0C0B59B-803B-4BF6-BA06-05F270C9F1F3}" type="presParOf" srcId="{BB463E70-A68C-4519-9395-F0590EB12BB3}" destId="{CC76C605-34AF-4D3F-9E30-B7C81963613B}" srcOrd="7" destOrd="0" presId="urn:microsoft.com/office/officeart/2005/8/layout/list1"/>
    <dgm:cxn modelId="{BC9587F5-564B-478D-874B-611E0AFD4A8E}" type="presParOf" srcId="{BB463E70-A68C-4519-9395-F0590EB12BB3}" destId="{DB678B8F-E9DC-406D-948B-43F342EC63EB}" srcOrd="8" destOrd="0" presId="urn:microsoft.com/office/officeart/2005/8/layout/list1"/>
    <dgm:cxn modelId="{E4198601-D6BC-4663-9DCD-B47B43960939}" type="presParOf" srcId="{DB678B8F-E9DC-406D-948B-43F342EC63EB}" destId="{A1610F7D-5E28-415C-8735-7623023426F8}" srcOrd="0" destOrd="0" presId="urn:microsoft.com/office/officeart/2005/8/layout/list1"/>
    <dgm:cxn modelId="{84139F1C-25D7-45D5-AA70-61BCA05BD626}" type="presParOf" srcId="{DB678B8F-E9DC-406D-948B-43F342EC63EB}" destId="{0B83EFF3-E0A2-4F1A-8A90-3C9DD8960CB2}" srcOrd="1" destOrd="0" presId="urn:microsoft.com/office/officeart/2005/8/layout/list1"/>
    <dgm:cxn modelId="{F78F4E7E-2C5E-4103-A01B-09C9FC487BBC}" type="presParOf" srcId="{BB463E70-A68C-4519-9395-F0590EB12BB3}" destId="{E7666431-4F01-4EF0-8A63-C8B3615C2CF3}" srcOrd="9" destOrd="0" presId="urn:microsoft.com/office/officeart/2005/8/layout/list1"/>
    <dgm:cxn modelId="{AF3642FB-16CF-498E-89E0-14C7DA491CBF}" type="presParOf" srcId="{BB463E70-A68C-4519-9395-F0590EB12BB3}" destId="{B7D3E9A5-282E-4E2A-A06C-392D1941F54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42A26-48EB-497E-876B-2A5506E1C546}"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pPr rtl="1"/>
          <a:endParaRPr lang="fa-IR"/>
        </a:p>
      </dgm:t>
    </dgm:pt>
    <dgm:pt modelId="{482D9A3C-4094-4F7B-9600-AEFA8D2DE785}">
      <dgm:prSet/>
      <dgm:spPr/>
      <dgm:t>
        <a:bodyPr/>
        <a:lstStyle/>
        <a:p>
          <a:pPr rtl="1"/>
          <a:r>
            <a:rPr lang="fa-IR" b="1" dirty="0" smtClean="0">
              <a:solidFill>
                <a:schemeClr val="accent6"/>
              </a:solidFill>
              <a:effectLst>
                <a:outerShdw blurRad="38100" dist="38100" dir="2700000" algn="tl">
                  <a:srgbClr val="000000">
                    <a:alpha val="43137"/>
                  </a:srgbClr>
                </a:outerShdw>
              </a:effectLst>
            </a:rPr>
            <a:t>فاصله کانونی دوربین عکسبرداری هوایی اثر مستقیم در میزان جا به جایی دارد.</a:t>
          </a:r>
          <a:endParaRPr lang="fa-IR" b="1" dirty="0">
            <a:solidFill>
              <a:schemeClr val="accent6"/>
            </a:solidFill>
            <a:effectLst>
              <a:outerShdw blurRad="38100" dist="38100" dir="2700000" algn="tl">
                <a:srgbClr val="000000">
                  <a:alpha val="43137"/>
                </a:srgbClr>
              </a:outerShdw>
            </a:effectLst>
          </a:endParaRPr>
        </a:p>
      </dgm:t>
    </dgm:pt>
    <dgm:pt modelId="{6A7DD8A0-F70D-43B3-8EBD-39B3DD7F3F02}" type="parTrans" cxnId="{E60CD46E-2D24-42A0-903F-A7BB9D757556}">
      <dgm:prSet/>
      <dgm:spPr/>
      <dgm:t>
        <a:bodyPr/>
        <a:lstStyle/>
        <a:p>
          <a:pPr rtl="1"/>
          <a:endParaRPr lang="fa-IR"/>
        </a:p>
      </dgm:t>
    </dgm:pt>
    <dgm:pt modelId="{000EA35E-29F3-41B9-8F51-3392D2EC33D1}" type="sibTrans" cxnId="{E60CD46E-2D24-42A0-903F-A7BB9D757556}">
      <dgm:prSet/>
      <dgm:spPr/>
      <dgm:t>
        <a:bodyPr/>
        <a:lstStyle/>
        <a:p>
          <a:pPr rtl="1"/>
          <a:endParaRPr lang="fa-IR"/>
        </a:p>
      </dgm:t>
    </dgm:pt>
    <dgm:pt modelId="{A4953294-84FF-48DD-97D3-41A76CC0B5C3}">
      <dgm:prSet/>
      <dgm:spPr/>
      <dgm:t>
        <a:bodyPr/>
        <a:lstStyle/>
        <a:p>
          <a:pPr rtl="1"/>
          <a:r>
            <a:rPr lang="fa-IR" b="1" baseline="0" dirty="0" smtClean="0">
              <a:solidFill>
                <a:schemeClr val="accent6"/>
              </a:solidFill>
              <a:effectLst>
                <a:outerShdw blurRad="38100" dist="38100" dir="2700000" algn="tl">
                  <a:srgbClr val="000000">
                    <a:alpha val="43137"/>
                  </a:srgbClr>
                </a:outerShdw>
              </a:effectLst>
            </a:rPr>
            <a:t>هر چه فاصله کانونی کمتر باشد: </a:t>
          </a:r>
        </a:p>
        <a:p>
          <a:pPr rtl="1"/>
          <a:r>
            <a:rPr lang="fa-IR" b="1" baseline="0" dirty="0" smtClean="0">
              <a:solidFill>
                <a:schemeClr val="accent6"/>
              </a:solidFill>
              <a:effectLst>
                <a:outerShdw blurRad="38100" dist="38100" dir="2700000" algn="tl">
                  <a:srgbClr val="000000">
                    <a:alpha val="43137"/>
                  </a:srgbClr>
                </a:outerShdw>
              </a:effectLst>
            </a:rPr>
            <a:t>جا به جایی بیشتر است</a:t>
          </a:r>
          <a:endParaRPr lang="fa-IR" b="1" dirty="0">
            <a:solidFill>
              <a:schemeClr val="accent6"/>
            </a:solidFill>
            <a:effectLst>
              <a:outerShdw blurRad="38100" dist="38100" dir="2700000" algn="tl">
                <a:srgbClr val="000000">
                  <a:alpha val="43137"/>
                </a:srgbClr>
              </a:outerShdw>
            </a:effectLst>
          </a:endParaRPr>
        </a:p>
      </dgm:t>
    </dgm:pt>
    <dgm:pt modelId="{FDCEE82A-C065-4FA0-B5BA-08E55431D265}" type="parTrans" cxnId="{21E7C2FC-A6BB-4EC8-BABE-04FA787533E4}">
      <dgm:prSet/>
      <dgm:spPr/>
      <dgm:t>
        <a:bodyPr/>
        <a:lstStyle/>
        <a:p>
          <a:pPr rtl="1"/>
          <a:endParaRPr lang="fa-IR"/>
        </a:p>
      </dgm:t>
    </dgm:pt>
    <dgm:pt modelId="{425791CD-179C-4E6B-AA5E-F4055155723C}" type="sibTrans" cxnId="{21E7C2FC-A6BB-4EC8-BABE-04FA787533E4}">
      <dgm:prSet/>
      <dgm:spPr/>
      <dgm:t>
        <a:bodyPr/>
        <a:lstStyle/>
        <a:p>
          <a:pPr rtl="1"/>
          <a:endParaRPr lang="fa-IR"/>
        </a:p>
      </dgm:t>
    </dgm:pt>
    <dgm:pt modelId="{4F99D876-25D4-4B36-9F4F-19C4830EB18E}">
      <dgm:prSet/>
      <dgm:spPr/>
      <dgm:t>
        <a:bodyPr/>
        <a:lstStyle/>
        <a:p>
          <a:pPr rtl="1"/>
          <a:r>
            <a:rPr lang="fa-IR" b="1" dirty="0" smtClean="0">
              <a:solidFill>
                <a:schemeClr val="accent6"/>
              </a:solidFill>
              <a:effectLst>
                <a:outerShdw blurRad="38100" dist="38100" dir="2700000" algn="tl">
                  <a:srgbClr val="000000">
                    <a:alpha val="43137"/>
                  </a:srgbClr>
                </a:outerShdw>
              </a:effectLst>
            </a:rPr>
            <a:t>هر چه فاصله کانونی بیشتر باشد: </a:t>
          </a:r>
        </a:p>
        <a:p>
          <a:pPr rtl="1"/>
          <a:r>
            <a:rPr lang="fa-IR" b="1" dirty="0" smtClean="0">
              <a:solidFill>
                <a:schemeClr val="accent6"/>
              </a:solidFill>
              <a:effectLst>
                <a:outerShdw blurRad="38100" dist="38100" dir="2700000" algn="tl">
                  <a:srgbClr val="000000">
                    <a:alpha val="43137"/>
                  </a:srgbClr>
                </a:outerShdw>
              </a:effectLst>
            </a:rPr>
            <a:t>جا به جایی کمتر است</a:t>
          </a:r>
          <a:endParaRPr lang="fa-IR" b="1" dirty="0">
            <a:solidFill>
              <a:schemeClr val="accent6"/>
            </a:solidFill>
            <a:effectLst>
              <a:outerShdw blurRad="38100" dist="38100" dir="2700000" algn="tl">
                <a:srgbClr val="000000">
                  <a:alpha val="43137"/>
                </a:srgbClr>
              </a:outerShdw>
            </a:effectLst>
          </a:endParaRPr>
        </a:p>
      </dgm:t>
    </dgm:pt>
    <dgm:pt modelId="{1DF0A648-E3D3-465B-9A2A-8204988B5FEE}" type="parTrans" cxnId="{229D9F6A-38F7-4716-9A13-CACD14A67195}">
      <dgm:prSet/>
      <dgm:spPr/>
      <dgm:t>
        <a:bodyPr/>
        <a:lstStyle/>
        <a:p>
          <a:pPr rtl="1"/>
          <a:endParaRPr lang="fa-IR"/>
        </a:p>
      </dgm:t>
    </dgm:pt>
    <dgm:pt modelId="{63ED556C-C669-4C11-A7B6-974EE837296E}" type="sibTrans" cxnId="{229D9F6A-38F7-4716-9A13-CACD14A67195}">
      <dgm:prSet/>
      <dgm:spPr/>
      <dgm:t>
        <a:bodyPr/>
        <a:lstStyle/>
        <a:p>
          <a:pPr rtl="1"/>
          <a:endParaRPr lang="fa-IR"/>
        </a:p>
      </dgm:t>
    </dgm:pt>
    <dgm:pt modelId="{21CD7455-285D-46D5-BAB7-CA93FA83C550}" type="pres">
      <dgm:prSet presAssocID="{FDF42A26-48EB-497E-876B-2A5506E1C546}" presName="outerComposite" presStyleCnt="0">
        <dgm:presLayoutVars>
          <dgm:chMax val="5"/>
          <dgm:dir/>
          <dgm:resizeHandles val="exact"/>
        </dgm:presLayoutVars>
      </dgm:prSet>
      <dgm:spPr/>
      <dgm:t>
        <a:bodyPr/>
        <a:lstStyle/>
        <a:p>
          <a:pPr rtl="1"/>
          <a:endParaRPr lang="fa-IR"/>
        </a:p>
      </dgm:t>
    </dgm:pt>
    <dgm:pt modelId="{98B2E6D5-BDBE-4551-95A8-5A81AE09E348}" type="pres">
      <dgm:prSet presAssocID="{FDF42A26-48EB-497E-876B-2A5506E1C546}" presName="dummyMaxCanvas" presStyleCnt="0">
        <dgm:presLayoutVars/>
      </dgm:prSet>
      <dgm:spPr/>
    </dgm:pt>
    <dgm:pt modelId="{68D65698-0B8B-46F5-AA9C-0DC9953EAA46}" type="pres">
      <dgm:prSet presAssocID="{FDF42A26-48EB-497E-876B-2A5506E1C546}" presName="ThreeNodes_1" presStyleLbl="node1" presStyleIdx="0" presStyleCnt="3">
        <dgm:presLayoutVars>
          <dgm:bulletEnabled val="1"/>
        </dgm:presLayoutVars>
      </dgm:prSet>
      <dgm:spPr/>
      <dgm:t>
        <a:bodyPr/>
        <a:lstStyle/>
        <a:p>
          <a:pPr rtl="1"/>
          <a:endParaRPr lang="fa-IR"/>
        </a:p>
      </dgm:t>
    </dgm:pt>
    <dgm:pt modelId="{13FA4DD6-D96A-4090-8087-AD289E93CBC8}" type="pres">
      <dgm:prSet presAssocID="{FDF42A26-48EB-497E-876B-2A5506E1C546}" presName="ThreeNodes_2" presStyleLbl="node1" presStyleIdx="1" presStyleCnt="3">
        <dgm:presLayoutVars>
          <dgm:bulletEnabled val="1"/>
        </dgm:presLayoutVars>
      </dgm:prSet>
      <dgm:spPr/>
      <dgm:t>
        <a:bodyPr/>
        <a:lstStyle/>
        <a:p>
          <a:pPr rtl="1"/>
          <a:endParaRPr lang="fa-IR"/>
        </a:p>
      </dgm:t>
    </dgm:pt>
    <dgm:pt modelId="{F1F4792D-9CD7-4D5D-ACC7-940D1D9BB863}" type="pres">
      <dgm:prSet presAssocID="{FDF42A26-48EB-497E-876B-2A5506E1C546}" presName="ThreeNodes_3" presStyleLbl="node1" presStyleIdx="2" presStyleCnt="3">
        <dgm:presLayoutVars>
          <dgm:bulletEnabled val="1"/>
        </dgm:presLayoutVars>
      </dgm:prSet>
      <dgm:spPr/>
      <dgm:t>
        <a:bodyPr/>
        <a:lstStyle/>
        <a:p>
          <a:pPr rtl="1"/>
          <a:endParaRPr lang="fa-IR"/>
        </a:p>
      </dgm:t>
    </dgm:pt>
    <dgm:pt modelId="{D68CF539-7D39-44D3-A1C4-CA280C62EFFE}" type="pres">
      <dgm:prSet presAssocID="{FDF42A26-48EB-497E-876B-2A5506E1C546}" presName="ThreeConn_1-2" presStyleLbl="fgAccFollowNode1" presStyleIdx="0" presStyleCnt="2">
        <dgm:presLayoutVars>
          <dgm:bulletEnabled val="1"/>
        </dgm:presLayoutVars>
      </dgm:prSet>
      <dgm:spPr/>
      <dgm:t>
        <a:bodyPr/>
        <a:lstStyle/>
        <a:p>
          <a:pPr rtl="1"/>
          <a:endParaRPr lang="fa-IR"/>
        </a:p>
      </dgm:t>
    </dgm:pt>
    <dgm:pt modelId="{64A0CDAC-5DF0-4AE9-A92C-D7BE1347C750}" type="pres">
      <dgm:prSet presAssocID="{FDF42A26-48EB-497E-876B-2A5506E1C546}" presName="ThreeConn_2-3" presStyleLbl="fgAccFollowNode1" presStyleIdx="1" presStyleCnt="2">
        <dgm:presLayoutVars>
          <dgm:bulletEnabled val="1"/>
        </dgm:presLayoutVars>
      </dgm:prSet>
      <dgm:spPr/>
      <dgm:t>
        <a:bodyPr/>
        <a:lstStyle/>
        <a:p>
          <a:pPr rtl="1"/>
          <a:endParaRPr lang="fa-IR"/>
        </a:p>
      </dgm:t>
    </dgm:pt>
    <dgm:pt modelId="{0F3DE9F1-4698-4427-A608-E92C31068435}" type="pres">
      <dgm:prSet presAssocID="{FDF42A26-48EB-497E-876B-2A5506E1C546}" presName="ThreeNodes_1_text" presStyleLbl="node1" presStyleIdx="2" presStyleCnt="3">
        <dgm:presLayoutVars>
          <dgm:bulletEnabled val="1"/>
        </dgm:presLayoutVars>
      </dgm:prSet>
      <dgm:spPr/>
      <dgm:t>
        <a:bodyPr/>
        <a:lstStyle/>
        <a:p>
          <a:pPr rtl="1"/>
          <a:endParaRPr lang="fa-IR"/>
        </a:p>
      </dgm:t>
    </dgm:pt>
    <dgm:pt modelId="{64A20595-717D-408B-A7AB-053D9A48A9DC}" type="pres">
      <dgm:prSet presAssocID="{FDF42A26-48EB-497E-876B-2A5506E1C546}" presName="ThreeNodes_2_text" presStyleLbl="node1" presStyleIdx="2" presStyleCnt="3">
        <dgm:presLayoutVars>
          <dgm:bulletEnabled val="1"/>
        </dgm:presLayoutVars>
      </dgm:prSet>
      <dgm:spPr/>
      <dgm:t>
        <a:bodyPr/>
        <a:lstStyle/>
        <a:p>
          <a:pPr rtl="1"/>
          <a:endParaRPr lang="fa-IR"/>
        </a:p>
      </dgm:t>
    </dgm:pt>
    <dgm:pt modelId="{3772A10B-B167-4BE6-B400-2F66187F5126}" type="pres">
      <dgm:prSet presAssocID="{FDF42A26-48EB-497E-876B-2A5506E1C546}" presName="ThreeNodes_3_text" presStyleLbl="node1" presStyleIdx="2" presStyleCnt="3">
        <dgm:presLayoutVars>
          <dgm:bulletEnabled val="1"/>
        </dgm:presLayoutVars>
      </dgm:prSet>
      <dgm:spPr/>
      <dgm:t>
        <a:bodyPr/>
        <a:lstStyle/>
        <a:p>
          <a:pPr rtl="1"/>
          <a:endParaRPr lang="fa-IR"/>
        </a:p>
      </dgm:t>
    </dgm:pt>
  </dgm:ptLst>
  <dgm:cxnLst>
    <dgm:cxn modelId="{531E4D60-392E-4802-AC83-92CC69954376}" type="presOf" srcId="{425791CD-179C-4E6B-AA5E-F4055155723C}" destId="{64A0CDAC-5DF0-4AE9-A92C-D7BE1347C750}" srcOrd="0" destOrd="0" presId="urn:microsoft.com/office/officeart/2005/8/layout/vProcess5"/>
    <dgm:cxn modelId="{E60CD46E-2D24-42A0-903F-A7BB9D757556}" srcId="{FDF42A26-48EB-497E-876B-2A5506E1C546}" destId="{482D9A3C-4094-4F7B-9600-AEFA8D2DE785}" srcOrd="0" destOrd="0" parTransId="{6A7DD8A0-F70D-43B3-8EBD-39B3DD7F3F02}" sibTransId="{000EA35E-29F3-41B9-8F51-3392D2EC33D1}"/>
    <dgm:cxn modelId="{2B59BE9E-C5F9-4D4C-86AE-8BA8A84195A8}" type="presOf" srcId="{000EA35E-29F3-41B9-8F51-3392D2EC33D1}" destId="{D68CF539-7D39-44D3-A1C4-CA280C62EFFE}" srcOrd="0" destOrd="0" presId="urn:microsoft.com/office/officeart/2005/8/layout/vProcess5"/>
    <dgm:cxn modelId="{65760202-6586-4EFB-AD8D-829913245B16}" type="presOf" srcId="{A4953294-84FF-48DD-97D3-41A76CC0B5C3}" destId="{64A20595-717D-408B-A7AB-053D9A48A9DC}" srcOrd="1" destOrd="0" presId="urn:microsoft.com/office/officeart/2005/8/layout/vProcess5"/>
    <dgm:cxn modelId="{21E7C2FC-A6BB-4EC8-BABE-04FA787533E4}" srcId="{FDF42A26-48EB-497E-876B-2A5506E1C546}" destId="{A4953294-84FF-48DD-97D3-41A76CC0B5C3}" srcOrd="1" destOrd="0" parTransId="{FDCEE82A-C065-4FA0-B5BA-08E55431D265}" sibTransId="{425791CD-179C-4E6B-AA5E-F4055155723C}"/>
    <dgm:cxn modelId="{4620FF85-DCCA-479F-965D-7A3F1D249A17}" type="presOf" srcId="{482D9A3C-4094-4F7B-9600-AEFA8D2DE785}" destId="{0F3DE9F1-4698-4427-A608-E92C31068435}" srcOrd="1" destOrd="0" presId="urn:microsoft.com/office/officeart/2005/8/layout/vProcess5"/>
    <dgm:cxn modelId="{6987A7AE-F9F9-4BAA-8CF1-35C549E27D41}" type="presOf" srcId="{A4953294-84FF-48DD-97D3-41A76CC0B5C3}" destId="{13FA4DD6-D96A-4090-8087-AD289E93CBC8}" srcOrd="0" destOrd="0" presId="urn:microsoft.com/office/officeart/2005/8/layout/vProcess5"/>
    <dgm:cxn modelId="{C04F5F85-3FF2-45A3-8342-A46B20335E21}" type="presOf" srcId="{4F99D876-25D4-4B36-9F4F-19C4830EB18E}" destId="{F1F4792D-9CD7-4D5D-ACC7-940D1D9BB863}" srcOrd="0" destOrd="0" presId="urn:microsoft.com/office/officeart/2005/8/layout/vProcess5"/>
    <dgm:cxn modelId="{4865DE9D-020C-4D0B-8E78-361389B77733}" type="presOf" srcId="{FDF42A26-48EB-497E-876B-2A5506E1C546}" destId="{21CD7455-285D-46D5-BAB7-CA93FA83C550}" srcOrd="0" destOrd="0" presId="urn:microsoft.com/office/officeart/2005/8/layout/vProcess5"/>
    <dgm:cxn modelId="{229D9F6A-38F7-4716-9A13-CACD14A67195}" srcId="{FDF42A26-48EB-497E-876B-2A5506E1C546}" destId="{4F99D876-25D4-4B36-9F4F-19C4830EB18E}" srcOrd="2" destOrd="0" parTransId="{1DF0A648-E3D3-465B-9A2A-8204988B5FEE}" sibTransId="{63ED556C-C669-4C11-A7B6-974EE837296E}"/>
    <dgm:cxn modelId="{E26D76B8-55DE-42EA-A2A0-383FA1F391F6}" type="presOf" srcId="{482D9A3C-4094-4F7B-9600-AEFA8D2DE785}" destId="{68D65698-0B8B-46F5-AA9C-0DC9953EAA46}" srcOrd="0" destOrd="0" presId="urn:microsoft.com/office/officeart/2005/8/layout/vProcess5"/>
    <dgm:cxn modelId="{EADCA26E-15A5-4F24-81F1-B6C811CC6DEA}" type="presOf" srcId="{4F99D876-25D4-4B36-9F4F-19C4830EB18E}" destId="{3772A10B-B167-4BE6-B400-2F66187F5126}" srcOrd="1" destOrd="0" presId="urn:microsoft.com/office/officeart/2005/8/layout/vProcess5"/>
    <dgm:cxn modelId="{7BD737A8-F0B2-4901-A32A-373C84BF7F20}" type="presParOf" srcId="{21CD7455-285D-46D5-BAB7-CA93FA83C550}" destId="{98B2E6D5-BDBE-4551-95A8-5A81AE09E348}" srcOrd="0" destOrd="0" presId="urn:microsoft.com/office/officeart/2005/8/layout/vProcess5"/>
    <dgm:cxn modelId="{2EDB34BB-865C-4E17-86B4-296BAC1C9A90}" type="presParOf" srcId="{21CD7455-285D-46D5-BAB7-CA93FA83C550}" destId="{68D65698-0B8B-46F5-AA9C-0DC9953EAA46}" srcOrd="1" destOrd="0" presId="urn:microsoft.com/office/officeart/2005/8/layout/vProcess5"/>
    <dgm:cxn modelId="{35E15D71-45F1-44C2-B3A1-FF738B6450DA}" type="presParOf" srcId="{21CD7455-285D-46D5-BAB7-CA93FA83C550}" destId="{13FA4DD6-D96A-4090-8087-AD289E93CBC8}" srcOrd="2" destOrd="0" presId="urn:microsoft.com/office/officeart/2005/8/layout/vProcess5"/>
    <dgm:cxn modelId="{7BCF79D0-7CB3-42BC-A54C-A41FF1954C18}" type="presParOf" srcId="{21CD7455-285D-46D5-BAB7-CA93FA83C550}" destId="{F1F4792D-9CD7-4D5D-ACC7-940D1D9BB863}" srcOrd="3" destOrd="0" presId="urn:microsoft.com/office/officeart/2005/8/layout/vProcess5"/>
    <dgm:cxn modelId="{45FD7EEF-BD75-459C-9FD9-8094D28258E3}" type="presParOf" srcId="{21CD7455-285D-46D5-BAB7-CA93FA83C550}" destId="{D68CF539-7D39-44D3-A1C4-CA280C62EFFE}" srcOrd="4" destOrd="0" presId="urn:microsoft.com/office/officeart/2005/8/layout/vProcess5"/>
    <dgm:cxn modelId="{6236A4B5-BCAF-4699-A5F3-5268019C2D72}" type="presParOf" srcId="{21CD7455-285D-46D5-BAB7-CA93FA83C550}" destId="{64A0CDAC-5DF0-4AE9-A92C-D7BE1347C750}" srcOrd="5" destOrd="0" presId="urn:microsoft.com/office/officeart/2005/8/layout/vProcess5"/>
    <dgm:cxn modelId="{8055A95C-7D8E-4BB6-A013-0A7D9EAB660C}" type="presParOf" srcId="{21CD7455-285D-46D5-BAB7-CA93FA83C550}" destId="{0F3DE9F1-4698-4427-A608-E92C31068435}" srcOrd="6" destOrd="0" presId="urn:microsoft.com/office/officeart/2005/8/layout/vProcess5"/>
    <dgm:cxn modelId="{C2DADD85-61AD-489F-A9E0-E57516CA65B5}" type="presParOf" srcId="{21CD7455-285D-46D5-BAB7-CA93FA83C550}" destId="{64A20595-717D-408B-A7AB-053D9A48A9DC}" srcOrd="7" destOrd="0" presId="urn:microsoft.com/office/officeart/2005/8/layout/vProcess5"/>
    <dgm:cxn modelId="{D8A44665-82FB-4561-B3C6-B07CC08FBA65}" type="presParOf" srcId="{21CD7455-285D-46D5-BAB7-CA93FA83C550}" destId="{3772A10B-B167-4BE6-B400-2F66187F512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D8D4EB-EDEB-4E43-B013-83B3ACDAF2FB}" type="doc">
      <dgm:prSet loTypeId="urn:microsoft.com/office/officeart/2005/8/layout/hList9" loCatId="list" qsTypeId="urn:microsoft.com/office/officeart/2005/8/quickstyle/simple1" qsCatId="simple" csTypeId="urn:microsoft.com/office/officeart/2005/8/colors/accent1_2" csCatId="accent1" phldr="1"/>
      <dgm:spPr/>
      <dgm:t>
        <a:bodyPr/>
        <a:lstStyle/>
        <a:p>
          <a:pPr rtl="1"/>
          <a:endParaRPr lang="fa-IR"/>
        </a:p>
      </dgm:t>
    </dgm:pt>
    <dgm:pt modelId="{88A99887-BC52-466E-97A1-B29F4A1B1C6C}">
      <dgm:prSet phldrT="[Text]"/>
      <dgm:spPr/>
      <dgm:t>
        <a:bodyPr/>
        <a:lstStyle/>
        <a:p>
          <a:pPr rtl="1"/>
          <a:r>
            <a:rPr lang="fa-IR" b="1" dirty="0" smtClean="0">
              <a:solidFill>
                <a:schemeClr val="accent6"/>
              </a:solidFill>
              <a:effectLst>
                <a:outerShdw blurRad="38100" dist="38100" dir="2700000" algn="tl">
                  <a:srgbClr val="000000">
                    <a:alpha val="43137"/>
                  </a:srgbClr>
                </a:outerShdw>
              </a:effectLst>
            </a:rPr>
            <a:t>در مناطق کوهستانی که اختلاف ارتفاع زیاد و شدیداً متغیر است؛ تاثیر فاصله کانونی چشمگیر است و لذا دوربین یا فاصله کانونی کم مناسب نیست.</a:t>
          </a:r>
          <a:endParaRPr lang="fa-IR" b="1" dirty="0">
            <a:solidFill>
              <a:schemeClr val="accent6"/>
            </a:solidFill>
            <a:effectLst>
              <a:outerShdw blurRad="38100" dist="38100" dir="2700000" algn="tl">
                <a:srgbClr val="000000">
                  <a:alpha val="43137"/>
                </a:srgbClr>
              </a:outerShdw>
            </a:effectLst>
          </a:endParaRPr>
        </a:p>
      </dgm:t>
    </dgm:pt>
    <dgm:pt modelId="{BA68ED83-A665-4FB1-B311-D1428D2CF190}" type="parTrans" cxnId="{F284B022-20D1-4499-A149-F7DDC414BAA4}">
      <dgm:prSet/>
      <dgm:spPr/>
      <dgm:t>
        <a:bodyPr/>
        <a:lstStyle/>
        <a:p>
          <a:pPr rtl="1"/>
          <a:endParaRPr lang="fa-IR"/>
        </a:p>
      </dgm:t>
    </dgm:pt>
    <dgm:pt modelId="{43278088-4824-46F6-A81B-AF05DBC96965}" type="sibTrans" cxnId="{F284B022-20D1-4499-A149-F7DDC414BAA4}">
      <dgm:prSet/>
      <dgm:spPr/>
      <dgm:t>
        <a:bodyPr/>
        <a:lstStyle/>
        <a:p>
          <a:pPr rtl="1"/>
          <a:endParaRPr lang="fa-IR"/>
        </a:p>
      </dgm:t>
    </dgm:pt>
    <dgm:pt modelId="{9C7119F1-07E7-4AA3-8C44-DCE6DA4598B6}" type="pres">
      <dgm:prSet presAssocID="{89D8D4EB-EDEB-4E43-B013-83B3ACDAF2FB}" presName="list" presStyleCnt="0">
        <dgm:presLayoutVars>
          <dgm:dir/>
          <dgm:animLvl val="lvl"/>
        </dgm:presLayoutVars>
      </dgm:prSet>
      <dgm:spPr/>
      <dgm:t>
        <a:bodyPr/>
        <a:lstStyle/>
        <a:p>
          <a:pPr rtl="1"/>
          <a:endParaRPr lang="fa-IR"/>
        </a:p>
      </dgm:t>
    </dgm:pt>
    <dgm:pt modelId="{4DFE5645-1524-44B7-A656-51C59F1E7FDC}" type="pres">
      <dgm:prSet presAssocID="{88A99887-BC52-466E-97A1-B29F4A1B1C6C}" presName="posSpace" presStyleCnt="0"/>
      <dgm:spPr/>
    </dgm:pt>
    <dgm:pt modelId="{4129438E-6CDA-497B-A02E-A8976169FC1A}" type="pres">
      <dgm:prSet presAssocID="{88A99887-BC52-466E-97A1-B29F4A1B1C6C}" presName="vertFlow" presStyleCnt="0"/>
      <dgm:spPr/>
    </dgm:pt>
    <dgm:pt modelId="{EE95B9FE-19BB-4766-A763-A67F87643AB6}" type="pres">
      <dgm:prSet presAssocID="{88A99887-BC52-466E-97A1-B29F4A1B1C6C}" presName="topSpace" presStyleCnt="0"/>
      <dgm:spPr/>
    </dgm:pt>
    <dgm:pt modelId="{FE6CB4EC-299B-4E79-90DC-8732F6E6FA1A}" type="pres">
      <dgm:prSet presAssocID="{88A99887-BC52-466E-97A1-B29F4A1B1C6C}" presName="firstComp" presStyleCnt="0"/>
      <dgm:spPr/>
    </dgm:pt>
    <dgm:pt modelId="{A34B0286-4BE8-4099-9160-941E356AD580}" type="pres">
      <dgm:prSet presAssocID="{88A99887-BC52-466E-97A1-B29F4A1B1C6C}" presName="firstChild" presStyleLbl="bgAccFollowNode1" presStyleIdx="0" presStyleCnt="1"/>
      <dgm:spPr>
        <a:blipFill rotWithShape="0">
          <a:blip xmlns:r="http://schemas.openxmlformats.org/officeDocument/2006/relationships" r:embed="rId1"/>
          <a:stretch>
            <a:fillRect/>
          </a:stretch>
        </a:blipFill>
      </dgm:spPr>
      <dgm:t>
        <a:bodyPr/>
        <a:lstStyle/>
        <a:p>
          <a:pPr rtl="1"/>
          <a:endParaRPr lang="fa-IR"/>
        </a:p>
      </dgm:t>
    </dgm:pt>
    <dgm:pt modelId="{BB1CAB31-0B4F-471D-836C-213FAB6BDF45}" type="pres">
      <dgm:prSet presAssocID="{88A99887-BC52-466E-97A1-B29F4A1B1C6C}" presName="firstChildTx" presStyleLbl="bgAccFollowNode1" presStyleIdx="0" presStyleCnt="1">
        <dgm:presLayoutVars>
          <dgm:bulletEnabled val="1"/>
        </dgm:presLayoutVars>
      </dgm:prSet>
      <dgm:spPr/>
    </dgm:pt>
    <dgm:pt modelId="{0401A559-8BFF-4937-97B0-4AE4EA6988FE}" type="pres">
      <dgm:prSet presAssocID="{88A99887-BC52-466E-97A1-B29F4A1B1C6C}" presName="negSpace" presStyleCnt="0"/>
      <dgm:spPr/>
    </dgm:pt>
    <dgm:pt modelId="{28EB54E5-A98A-454B-BD7C-41A985DEE0A8}" type="pres">
      <dgm:prSet presAssocID="{88A99887-BC52-466E-97A1-B29F4A1B1C6C}" presName="circle" presStyleLbl="node1" presStyleIdx="0" presStyleCnt="1" custLinFactNeighborX="-29644" custLinFactNeighborY="-12816"/>
      <dgm:spPr/>
      <dgm:t>
        <a:bodyPr/>
        <a:lstStyle/>
        <a:p>
          <a:pPr rtl="1"/>
          <a:endParaRPr lang="fa-IR"/>
        </a:p>
      </dgm:t>
    </dgm:pt>
  </dgm:ptLst>
  <dgm:cxnLst>
    <dgm:cxn modelId="{23FDE488-74AF-4C72-9576-E804DD9D3C72}" type="presOf" srcId="{89D8D4EB-EDEB-4E43-B013-83B3ACDAF2FB}" destId="{9C7119F1-07E7-4AA3-8C44-DCE6DA4598B6}" srcOrd="0" destOrd="0" presId="urn:microsoft.com/office/officeart/2005/8/layout/hList9"/>
    <dgm:cxn modelId="{F49D4FA4-3821-40ED-9F99-8E1FADE454BE}" type="presOf" srcId="{88A99887-BC52-466E-97A1-B29F4A1B1C6C}" destId="{28EB54E5-A98A-454B-BD7C-41A985DEE0A8}" srcOrd="0" destOrd="0" presId="urn:microsoft.com/office/officeart/2005/8/layout/hList9"/>
    <dgm:cxn modelId="{F284B022-20D1-4499-A149-F7DDC414BAA4}" srcId="{89D8D4EB-EDEB-4E43-B013-83B3ACDAF2FB}" destId="{88A99887-BC52-466E-97A1-B29F4A1B1C6C}" srcOrd="0" destOrd="0" parTransId="{BA68ED83-A665-4FB1-B311-D1428D2CF190}" sibTransId="{43278088-4824-46F6-A81B-AF05DBC96965}"/>
    <dgm:cxn modelId="{7BBC2949-3BE2-4E24-8B00-546AFD82057B}" type="presParOf" srcId="{9C7119F1-07E7-4AA3-8C44-DCE6DA4598B6}" destId="{4DFE5645-1524-44B7-A656-51C59F1E7FDC}" srcOrd="0" destOrd="0" presId="urn:microsoft.com/office/officeart/2005/8/layout/hList9"/>
    <dgm:cxn modelId="{CCECF793-A7E8-4F62-8ED2-8F598B1EBA92}" type="presParOf" srcId="{9C7119F1-07E7-4AA3-8C44-DCE6DA4598B6}" destId="{4129438E-6CDA-497B-A02E-A8976169FC1A}" srcOrd="1" destOrd="0" presId="urn:microsoft.com/office/officeart/2005/8/layout/hList9"/>
    <dgm:cxn modelId="{62BF1F73-1654-4FB0-BC2C-62255ECB09DE}" type="presParOf" srcId="{4129438E-6CDA-497B-A02E-A8976169FC1A}" destId="{EE95B9FE-19BB-4766-A763-A67F87643AB6}" srcOrd="0" destOrd="0" presId="urn:microsoft.com/office/officeart/2005/8/layout/hList9"/>
    <dgm:cxn modelId="{BC8D261C-5218-4176-9983-EB61A4EFDEAA}" type="presParOf" srcId="{4129438E-6CDA-497B-A02E-A8976169FC1A}" destId="{FE6CB4EC-299B-4E79-90DC-8732F6E6FA1A}" srcOrd="1" destOrd="0" presId="urn:microsoft.com/office/officeart/2005/8/layout/hList9"/>
    <dgm:cxn modelId="{95AC5775-4AD6-4C87-A82D-0D9F523E5BA6}" type="presParOf" srcId="{FE6CB4EC-299B-4E79-90DC-8732F6E6FA1A}" destId="{A34B0286-4BE8-4099-9160-941E356AD580}" srcOrd="0" destOrd="0" presId="urn:microsoft.com/office/officeart/2005/8/layout/hList9"/>
    <dgm:cxn modelId="{F0DC12E0-DE12-49EF-8503-4F6456758154}" type="presParOf" srcId="{FE6CB4EC-299B-4E79-90DC-8732F6E6FA1A}" destId="{BB1CAB31-0B4F-471D-836C-213FAB6BDF45}" srcOrd="1" destOrd="0" presId="urn:microsoft.com/office/officeart/2005/8/layout/hList9"/>
    <dgm:cxn modelId="{C0A10CEC-0446-416F-B431-44566EAE9C3F}" type="presParOf" srcId="{9C7119F1-07E7-4AA3-8C44-DCE6DA4598B6}" destId="{0401A559-8BFF-4937-97B0-4AE4EA6988FE}" srcOrd="2" destOrd="0" presId="urn:microsoft.com/office/officeart/2005/8/layout/hList9"/>
    <dgm:cxn modelId="{5CAC95B8-2F65-46FA-B0FB-84ADBEEC6838}" type="presParOf" srcId="{9C7119F1-07E7-4AA3-8C44-DCE6DA4598B6}" destId="{28EB54E5-A98A-454B-BD7C-41A985DEE0A8}"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04844-1AF8-46F9-A3C4-82115DE254E4}">
      <dsp:nvSpPr>
        <dsp:cNvPr id="0" name=""/>
        <dsp:cNvSpPr/>
      </dsp:nvSpPr>
      <dsp:spPr>
        <a:xfrm>
          <a:off x="0" y="748591"/>
          <a:ext cx="10956925" cy="60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555992-D60A-4B5D-A34A-CC1468CC6632}">
      <dsp:nvSpPr>
        <dsp:cNvPr id="0" name=""/>
        <dsp:cNvSpPr/>
      </dsp:nvSpPr>
      <dsp:spPr>
        <a:xfrm>
          <a:off x="547846" y="83923"/>
          <a:ext cx="8039687" cy="10189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902" tIns="0" rIns="289902" bIns="0" numCol="1" spcCol="1270" anchor="ctr" anchorCtr="0">
          <a:noAutofit/>
        </a:bodyPr>
        <a:lstStyle/>
        <a:p>
          <a:pPr lvl="0" algn="r" defTabSz="1066800" rtl="1">
            <a:lnSpc>
              <a:spcPct val="90000"/>
            </a:lnSpc>
            <a:spcBef>
              <a:spcPct val="0"/>
            </a:spcBef>
            <a:spcAft>
              <a:spcPct val="35000"/>
            </a:spcAft>
          </a:pPr>
          <a:r>
            <a:rPr lang="fa-IR" sz="2400" b="1" kern="1200" dirty="0" smtClean="0">
              <a:solidFill>
                <a:schemeClr val="accent6"/>
              </a:solidFill>
              <a:effectLst>
                <a:outerShdw blurRad="38100" dist="38100" dir="2700000" algn="tl">
                  <a:srgbClr val="000000">
                    <a:alpha val="43137"/>
                  </a:srgbClr>
                </a:outerShdw>
              </a:effectLst>
            </a:rPr>
            <a:t>توپوگرافی</a:t>
          </a:r>
        </a:p>
        <a:p>
          <a:pPr lvl="0" algn="r" defTabSz="1066800" rtl="1">
            <a:lnSpc>
              <a:spcPct val="90000"/>
            </a:lnSpc>
            <a:spcBef>
              <a:spcPct val="0"/>
            </a:spcBef>
            <a:spcAft>
              <a:spcPct val="35000"/>
            </a:spcAft>
          </a:pPr>
          <a:r>
            <a:rPr lang="en-US" sz="2400" b="0" i="0" kern="1200" dirty="0" smtClean="0">
              <a:solidFill>
                <a:srgbClr val="FFFF00"/>
              </a:solidFill>
            </a:rPr>
            <a:t>Topographic Displacement</a:t>
          </a:r>
          <a:endParaRPr lang="fa-IR" sz="2400" kern="1200" dirty="0">
            <a:solidFill>
              <a:srgbClr val="FFFF00"/>
            </a:solidFill>
          </a:endParaRPr>
        </a:p>
      </dsp:txBody>
      <dsp:txXfrm>
        <a:off x="597585" y="133662"/>
        <a:ext cx="7940209" cy="919429"/>
      </dsp:txXfrm>
    </dsp:sp>
    <dsp:sp modelId="{91B491C1-486F-43C3-AAE2-3DD3B9059EF0}">
      <dsp:nvSpPr>
        <dsp:cNvPr id="0" name=""/>
        <dsp:cNvSpPr/>
      </dsp:nvSpPr>
      <dsp:spPr>
        <a:xfrm>
          <a:off x="0" y="2147658"/>
          <a:ext cx="10956925" cy="60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426F95-C1C2-463C-A11B-632EAB134FEB}">
      <dsp:nvSpPr>
        <dsp:cNvPr id="0" name=""/>
        <dsp:cNvSpPr/>
      </dsp:nvSpPr>
      <dsp:spPr>
        <a:xfrm>
          <a:off x="547846" y="1482991"/>
          <a:ext cx="8039687" cy="10189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902" tIns="0" rIns="289902" bIns="0" numCol="1" spcCol="1270" anchor="ctr" anchorCtr="0">
          <a:noAutofit/>
        </a:bodyPr>
        <a:lstStyle/>
        <a:p>
          <a:pPr lvl="0" algn="r" defTabSz="1066800" rtl="1">
            <a:lnSpc>
              <a:spcPct val="90000"/>
            </a:lnSpc>
            <a:spcBef>
              <a:spcPct val="0"/>
            </a:spcBef>
            <a:spcAft>
              <a:spcPct val="35000"/>
            </a:spcAft>
          </a:pPr>
          <a:r>
            <a:rPr lang="fa-IR" sz="2400" b="1" kern="1200" dirty="0" smtClean="0">
              <a:solidFill>
                <a:schemeClr val="accent6"/>
              </a:solidFill>
              <a:effectLst>
                <a:outerShdw blurRad="38100" dist="38100" dir="2700000" algn="tl">
                  <a:srgbClr val="000000">
                    <a:alpha val="43137"/>
                  </a:srgbClr>
                </a:outerShdw>
              </a:effectLst>
            </a:rPr>
            <a:t>افقی نبودن صفحه فیلم: تیلت</a:t>
          </a:r>
        </a:p>
        <a:p>
          <a:pPr lvl="0" algn="r" defTabSz="1066800" rtl="1">
            <a:lnSpc>
              <a:spcPct val="90000"/>
            </a:lnSpc>
            <a:spcBef>
              <a:spcPct val="0"/>
            </a:spcBef>
            <a:spcAft>
              <a:spcPct val="35000"/>
            </a:spcAft>
          </a:pPr>
          <a:r>
            <a:rPr lang="en-US" sz="2400" b="0" i="0" kern="1200" dirty="0" smtClean="0">
              <a:solidFill>
                <a:srgbClr val="FFFF00"/>
              </a:solidFill>
            </a:rPr>
            <a:t>Tilt Displacement</a:t>
          </a:r>
          <a:endParaRPr lang="fa-IR" sz="2400" kern="1200" dirty="0">
            <a:solidFill>
              <a:srgbClr val="FFFF00"/>
            </a:solidFill>
          </a:endParaRPr>
        </a:p>
      </dsp:txBody>
      <dsp:txXfrm>
        <a:off x="597585" y="1532730"/>
        <a:ext cx="7940209" cy="919429"/>
      </dsp:txXfrm>
    </dsp:sp>
    <dsp:sp modelId="{B7D3E9A5-282E-4E2A-A06C-392D1941F54F}">
      <dsp:nvSpPr>
        <dsp:cNvPr id="0" name=""/>
        <dsp:cNvSpPr/>
      </dsp:nvSpPr>
      <dsp:spPr>
        <a:xfrm>
          <a:off x="0" y="3546726"/>
          <a:ext cx="10956925" cy="60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83EFF3-E0A2-4F1A-8A90-3C9DD8960CB2}">
      <dsp:nvSpPr>
        <dsp:cNvPr id="0" name=""/>
        <dsp:cNvSpPr/>
      </dsp:nvSpPr>
      <dsp:spPr>
        <a:xfrm>
          <a:off x="547846" y="2882058"/>
          <a:ext cx="8039687" cy="10189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902" tIns="0" rIns="289902" bIns="0" numCol="1" spcCol="1270" anchor="ctr" anchorCtr="0">
          <a:noAutofit/>
        </a:bodyPr>
        <a:lstStyle/>
        <a:p>
          <a:pPr lvl="0" algn="r" defTabSz="1066800" rtl="1">
            <a:lnSpc>
              <a:spcPct val="90000"/>
            </a:lnSpc>
            <a:spcBef>
              <a:spcPct val="0"/>
            </a:spcBef>
            <a:spcAft>
              <a:spcPct val="35000"/>
            </a:spcAft>
          </a:pPr>
          <a:r>
            <a:rPr lang="fa-IR" sz="2400" b="1" kern="1200" dirty="0" smtClean="0">
              <a:solidFill>
                <a:schemeClr val="accent6"/>
              </a:solidFill>
              <a:effectLst>
                <a:outerShdw blurRad="38100" dist="38100" dir="2700000" algn="tl">
                  <a:srgbClr val="000000">
                    <a:alpha val="43137"/>
                  </a:srgbClr>
                </a:outerShdw>
              </a:effectLst>
            </a:rPr>
            <a:t>اشکال فنی دوربین</a:t>
          </a:r>
        </a:p>
        <a:p>
          <a:pPr lvl="0" algn="r" defTabSz="1066800" rtl="1">
            <a:lnSpc>
              <a:spcPct val="90000"/>
            </a:lnSpc>
            <a:spcBef>
              <a:spcPct val="0"/>
            </a:spcBef>
            <a:spcAft>
              <a:spcPct val="35000"/>
            </a:spcAft>
          </a:pPr>
          <a:r>
            <a:rPr lang="en-US" sz="2400" b="0" i="0" kern="1200" dirty="0" smtClean="0">
              <a:solidFill>
                <a:srgbClr val="FFFF00"/>
              </a:solidFill>
            </a:rPr>
            <a:t>Lens distortion</a:t>
          </a:r>
          <a:endParaRPr lang="fa-IR" sz="2400" kern="1200" dirty="0">
            <a:solidFill>
              <a:srgbClr val="FFFF00"/>
            </a:solidFill>
          </a:endParaRPr>
        </a:p>
      </dsp:txBody>
      <dsp:txXfrm>
        <a:off x="597585" y="2931797"/>
        <a:ext cx="7940209" cy="919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65698-0B8B-46F5-AA9C-0DC9953EAA46}">
      <dsp:nvSpPr>
        <dsp:cNvPr id="0" name=""/>
        <dsp:cNvSpPr/>
      </dsp:nvSpPr>
      <dsp:spPr>
        <a:xfrm>
          <a:off x="0" y="0"/>
          <a:ext cx="6140196" cy="12707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fa-IR" sz="2600" b="1" kern="1200" dirty="0" smtClean="0">
              <a:solidFill>
                <a:schemeClr val="accent6"/>
              </a:solidFill>
              <a:effectLst>
                <a:outerShdw blurRad="38100" dist="38100" dir="2700000" algn="tl">
                  <a:srgbClr val="000000">
                    <a:alpha val="43137"/>
                  </a:srgbClr>
                </a:outerShdw>
              </a:effectLst>
            </a:rPr>
            <a:t>فاصله کانونی دوربین عکسبرداری هوایی اثر مستقیم در میزان جا به جایی دارد.</a:t>
          </a:r>
          <a:endParaRPr lang="fa-IR" sz="2600" b="1" kern="1200" dirty="0">
            <a:solidFill>
              <a:schemeClr val="accent6"/>
            </a:solidFill>
            <a:effectLst>
              <a:outerShdw blurRad="38100" dist="38100" dir="2700000" algn="tl">
                <a:srgbClr val="000000">
                  <a:alpha val="43137"/>
                </a:srgbClr>
              </a:outerShdw>
            </a:effectLst>
          </a:endParaRPr>
        </a:p>
      </dsp:txBody>
      <dsp:txXfrm>
        <a:off x="37219" y="37219"/>
        <a:ext cx="4768960" cy="1196308"/>
      </dsp:txXfrm>
    </dsp:sp>
    <dsp:sp modelId="{13FA4DD6-D96A-4090-8087-AD289E93CBC8}">
      <dsp:nvSpPr>
        <dsp:cNvPr id="0" name=""/>
        <dsp:cNvSpPr/>
      </dsp:nvSpPr>
      <dsp:spPr>
        <a:xfrm>
          <a:off x="541781" y="1482538"/>
          <a:ext cx="6140196" cy="12707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fa-IR" sz="2600" b="1" kern="1200" baseline="0" dirty="0" smtClean="0">
              <a:solidFill>
                <a:schemeClr val="accent6"/>
              </a:solidFill>
              <a:effectLst>
                <a:outerShdw blurRad="38100" dist="38100" dir="2700000" algn="tl">
                  <a:srgbClr val="000000">
                    <a:alpha val="43137"/>
                  </a:srgbClr>
                </a:outerShdw>
              </a:effectLst>
            </a:rPr>
            <a:t>هر چه فاصله کانونی کمتر باشد: </a:t>
          </a:r>
        </a:p>
        <a:p>
          <a:pPr lvl="0" algn="ctr" defTabSz="1155700" rtl="1">
            <a:lnSpc>
              <a:spcPct val="90000"/>
            </a:lnSpc>
            <a:spcBef>
              <a:spcPct val="0"/>
            </a:spcBef>
            <a:spcAft>
              <a:spcPct val="35000"/>
            </a:spcAft>
          </a:pPr>
          <a:r>
            <a:rPr lang="fa-IR" sz="2600" b="1" kern="1200" baseline="0" dirty="0" smtClean="0">
              <a:solidFill>
                <a:schemeClr val="accent6"/>
              </a:solidFill>
              <a:effectLst>
                <a:outerShdw blurRad="38100" dist="38100" dir="2700000" algn="tl">
                  <a:srgbClr val="000000">
                    <a:alpha val="43137"/>
                  </a:srgbClr>
                </a:outerShdw>
              </a:effectLst>
            </a:rPr>
            <a:t>جا به جایی بیشتر است</a:t>
          </a:r>
          <a:endParaRPr lang="fa-IR" sz="2600" b="1" kern="1200" dirty="0">
            <a:solidFill>
              <a:schemeClr val="accent6"/>
            </a:solidFill>
            <a:effectLst>
              <a:outerShdw blurRad="38100" dist="38100" dir="2700000" algn="tl">
                <a:srgbClr val="000000">
                  <a:alpha val="43137"/>
                </a:srgbClr>
              </a:outerShdw>
            </a:effectLst>
          </a:endParaRPr>
        </a:p>
      </dsp:txBody>
      <dsp:txXfrm>
        <a:off x="579000" y="1519757"/>
        <a:ext cx="4697990" cy="1196308"/>
      </dsp:txXfrm>
    </dsp:sp>
    <dsp:sp modelId="{F1F4792D-9CD7-4D5D-ACC7-940D1D9BB863}">
      <dsp:nvSpPr>
        <dsp:cNvPr id="0" name=""/>
        <dsp:cNvSpPr/>
      </dsp:nvSpPr>
      <dsp:spPr>
        <a:xfrm>
          <a:off x="1083563" y="2965076"/>
          <a:ext cx="6140196" cy="12707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fa-IR" sz="2600" b="1" kern="1200" dirty="0" smtClean="0">
              <a:solidFill>
                <a:schemeClr val="accent6"/>
              </a:solidFill>
              <a:effectLst>
                <a:outerShdw blurRad="38100" dist="38100" dir="2700000" algn="tl">
                  <a:srgbClr val="000000">
                    <a:alpha val="43137"/>
                  </a:srgbClr>
                </a:outerShdw>
              </a:effectLst>
            </a:rPr>
            <a:t>هر چه فاصله کانونی بیشتر باشد: </a:t>
          </a:r>
        </a:p>
        <a:p>
          <a:pPr lvl="0" algn="ctr" defTabSz="1155700" rtl="1">
            <a:lnSpc>
              <a:spcPct val="90000"/>
            </a:lnSpc>
            <a:spcBef>
              <a:spcPct val="0"/>
            </a:spcBef>
            <a:spcAft>
              <a:spcPct val="35000"/>
            </a:spcAft>
          </a:pPr>
          <a:r>
            <a:rPr lang="fa-IR" sz="2600" b="1" kern="1200" dirty="0" smtClean="0">
              <a:solidFill>
                <a:schemeClr val="accent6"/>
              </a:solidFill>
              <a:effectLst>
                <a:outerShdw blurRad="38100" dist="38100" dir="2700000" algn="tl">
                  <a:srgbClr val="000000">
                    <a:alpha val="43137"/>
                  </a:srgbClr>
                </a:outerShdw>
              </a:effectLst>
            </a:rPr>
            <a:t>جا به جایی کمتر است</a:t>
          </a:r>
          <a:endParaRPr lang="fa-IR" sz="2600" b="1" kern="1200" dirty="0">
            <a:solidFill>
              <a:schemeClr val="accent6"/>
            </a:solidFill>
            <a:effectLst>
              <a:outerShdw blurRad="38100" dist="38100" dir="2700000" algn="tl">
                <a:srgbClr val="000000">
                  <a:alpha val="43137"/>
                </a:srgbClr>
              </a:outerShdw>
            </a:effectLst>
          </a:endParaRPr>
        </a:p>
      </dsp:txBody>
      <dsp:txXfrm>
        <a:off x="1120782" y="3002295"/>
        <a:ext cx="4697990" cy="1196308"/>
      </dsp:txXfrm>
    </dsp:sp>
    <dsp:sp modelId="{D68CF539-7D39-44D3-A1C4-CA280C62EFFE}">
      <dsp:nvSpPr>
        <dsp:cNvPr id="0" name=""/>
        <dsp:cNvSpPr/>
      </dsp:nvSpPr>
      <dsp:spPr>
        <a:xfrm>
          <a:off x="5314210" y="963649"/>
          <a:ext cx="825985" cy="825985"/>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rtl="1">
            <a:lnSpc>
              <a:spcPct val="90000"/>
            </a:lnSpc>
            <a:spcBef>
              <a:spcPct val="0"/>
            </a:spcBef>
            <a:spcAft>
              <a:spcPct val="35000"/>
            </a:spcAft>
          </a:pPr>
          <a:endParaRPr lang="fa-IR" sz="3600" kern="1200"/>
        </a:p>
      </dsp:txBody>
      <dsp:txXfrm>
        <a:off x="5500057" y="963649"/>
        <a:ext cx="454291" cy="621554"/>
      </dsp:txXfrm>
    </dsp:sp>
    <dsp:sp modelId="{64A0CDAC-5DF0-4AE9-A92C-D7BE1347C750}">
      <dsp:nvSpPr>
        <dsp:cNvPr id="0" name=""/>
        <dsp:cNvSpPr/>
      </dsp:nvSpPr>
      <dsp:spPr>
        <a:xfrm>
          <a:off x="5855992" y="2437716"/>
          <a:ext cx="825985" cy="825985"/>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rtl="1">
            <a:lnSpc>
              <a:spcPct val="90000"/>
            </a:lnSpc>
            <a:spcBef>
              <a:spcPct val="0"/>
            </a:spcBef>
            <a:spcAft>
              <a:spcPct val="35000"/>
            </a:spcAft>
          </a:pPr>
          <a:endParaRPr lang="fa-IR" sz="3600" kern="1200"/>
        </a:p>
      </dsp:txBody>
      <dsp:txXfrm>
        <a:off x="6041839" y="2437716"/>
        <a:ext cx="454291" cy="621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B0286-4BE8-4099-9160-941E356AD580}">
      <dsp:nvSpPr>
        <dsp:cNvPr id="0" name=""/>
        <dsp:cNvSpPr/>
      </dsp:nvSpPr>
      <dsp:spPr>
        <a:xfrm>
          <a:off x="2674365" y="1662689"/>
          <a:ext cx="5010917" cy="3342281"/>
        </a:xfrm>
        <a:prstGeom prst="rect">
          <a:avLst/>
        </a:prstGeom>
        <a:blipFill rotWithShape="0">
          <a:blip xmlns:r="http://schemas.openxmlformats.org/officeDocument/2006/relationships" r:embed="rId1"/>
          <a:stretch>
            <a:fillRect/>
          </a:stretch>
        </a:blip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B54E5-A98A-454B-BD7C-41A985DEE0A8}">
      <dsp:nvSpPr>
        <dsp:cNvPr id="0" name=""/>
        <dsp:cNvSpPr/>
      </dsp:nvSpPr>
      <dsp:spPr>
        <a:xfrm>
          <a:off x="0" y="0"/>
          <a:ext cx="3340611" cy="334061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rtl="1">
            <a:lnSpc>
              <a:spcPct val="90000"/>
            </a:lnSpc>
            <a:spcBef>
              <a:spcPct val="0"/>
            </a:spcBef>
            <a:spcAft>
              <a:spcPct val="35000"/>
            </a:spcAft>
          </a:pPr>
          <a:r>
            <a:rPr lang="fa-IR" sz="2400" b="1" kern="1200" dirty="0" smtClean="0">
              <a:solidFill>
                <a:schemeClr val="accent6"/>
              </a:solidFill>
              <a:effectLst>
                <a:outerShdw blurRad="38100" dist="38100" dir="2700000" algn="tl">
                  <a:srgbClr val="000000">
                    <a:alpha val="43137"/>
                  </a:srgbClr>
                </a:outerShdw>
              </a:effectLst>
            </a:rPr>
            <a:t>در مناطق کوهستانی که اختلاف ارتفاع زیاد و شدیداً متغیر است؛ تاثیر فاصله کانونی چشمگیر است و لذا دوربین یا فاصله کانونی کم مناسب نیست.</a:t>
          </a:r>
          <a:endParaRPr lang="fa-IR" sz="2400" b="1" kern="1200" dirty="0">
            <a:solidFill>
              <a:schemeClr val="accent6"/>
            </a:solidFill>
            <a:effectLst>
              <a:outerShdw blurRad="38100" dist="38100" dir="2700000" algn="tl">
                <a:srgbClr val="000000">
                  <a:alpha val="43137"/>
                </a:srgbClr>
              </a:outerShdw>
            </a:effectLst>
          </a:endParaRPr>
        </a:p>
      </dsp:txBody>
      <dsp:txXfrm>
        <a:off x="489221" y="489221"/>
        <a:ext cx="2362169" cy="23621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3B3257-0E6C-4485-B514-015FD0BF5439}" type="datetimeFigureOut">
              <a:rPr lang="fa-IR" smtClean="0"/>
              <a:t>1442/08/14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151936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3B3257-0E6C-4485-B514-015FD0BF5439}" type="datetimeFigureOut">
              <a:rPr lang="fa-IR" smtClean="0"/>
              <a:t>1442/08/14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1120768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3B3257-0E6C-4485-B514-015FD0BF5439}" type="datetimeFigureOut">
              <a:rPr lang="fa-IR" smtClean="0"/>
              <a:t>1442/08/14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2828028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3B3257-0E6C-4485-B514-015FD0BF5439}" type="datetimeFigureOut">
              <a:rPr lang="fa-IR" smtClean="0"/>
              <a:t>1442/08/14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1A23AA-F658-4693-9F82-9A7E59C74887}" type="slidenum">
              <a:rPr lang="fa-IR" smtClean="0"/>
              <a:t>‹#›</a:t>
            </a:fld>
            <a:endParaRPr lang="fa-I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92616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3B3257-0E6C-4485-B514-015FD0BF5439}" type="datetimeFigureOut">
              <a:rPr lang="fa-IR" smtClean="0"/>
              <a:t>1442/08/14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17631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A3B3257-0E6C-4485-B514-015FD0BF5439}" type="datetimeFigureOut">
              <a:rPr lang="fa-IR" smtClean="0"/>
              <a:t>1442/08/14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1140319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A3B3257-0E6C-4485-B514-015FD0BF5439}" type="datetimeFigureOut">
              <a:rPr lang="fa-IR" smtClean="0"/>
              <a:t>1442/08/14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2767794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3B3257-0E6C-4485-B514-015FD0BF5439}" type="datetimeFigureOut">
              <a:rPr lang="fa-IR" smtClean="0"/>
              <a:t>1442/08/14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2455865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3B3257-0E6C-4485-B514-015FD0BF5439}" type="datetimeFigureOut">
              <a:rPr lang="fa-IR" smtClean="0"/>
              <a:t>1442/08/14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236659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3B3257-0E6C-4485-B514-015FD0BF5439}" type="datetimeFigureOut">
              <a:rPr lang="fa-IR" smtClean="0"/>
              <a:t>1442/08/14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93575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3B3257-0E6C-4485-B514-015FD0BF5439}" type="datetimeFigureOut">
              <a:rPr lang="fa-IR" smtClean="0"/>
              <a:t>1442/08/14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396315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3B3257-0E6C-4485-B514-015FD0BF5439}" type="datetimeFigureOut">
              <a:rPr lang="fa-IR" smtClean="0"/>
              <a:t>1442/08/14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218041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3B3257-0E6C-4485-B514-015FD0BF5439}" type="datetimeFigureOut">
              <a:rPr lang="fa-IR" smtClean="0"/>
              <a:t>1442/08/14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4803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3B3257-0E6C-4485-B514-015FD0BF5439}" type="datetimeFigureOut">
              <a:rPr lang="fa-IR" smtClean="0"/>
              <a:t>1442/08/14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270539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B3257-0E6C-4485-B514-015FD0BF5439}" type="datetimeFigureOut">
              <a:rPr lang="fa-IR" smtClean="0"/>
              <a:t>1442/08/14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3168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3B3257-0E6C-4485-B514-015FD0BF5439}" type="datetimeFigureOut">
              <a:rPr lang="fa-IR" smtClean="0"/>
              <a:t>1442/08/14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371726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3B3257-0E6C-4485-B514-015FD0BF5439}" type="datetimeFigureOut">
              <a:rPr lang="fa-IR" smtClean="0"/>
              <a:t>1442/08/14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1A23AA-F658-4693-9F82-9A7E59C74887}" type="slidenum">
              <a:rPr lang="fa-IR" smtClean="0"/>
              <a:t>‹#›</a:t>
            </a:fld>
            <a:endParaRPr lang="fa-IR"/>
          </a:p>
        </p:txBody>
      </p:sp>
    </p:spTree>
    <p:extLst>
      <p:ext uri="{BB962C8B-B14F-4D97-AF65-F5344CB8AC3E}">
        <p14:creationId xmlns:p14="http://schemas.microsoft.com/office/powerpoint/2010/main" val="389413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A3B3257-0E6C-4485-B514-015FD0BF5439}" type="datetimeFigureOut">
              <a:rPr lang="fa-IR" smtClean="0"/>
              <a:t>1442/08/14</a:t>
            </a:fld>
            <a:endParaRPr lang="fa-I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11A23AA-F658-4693-9F82-9A7E59C74887}" type="slidenum">
              <a:rPr lang="fa-IR" smtClean="0"/>
              <a:t>‹#›</a:t>
            </a:fld>
            <a:endParaRPr lang="fa-IR"/>
          </a:p>
        </p:txBody>
      </p:sp>
    </p:spTree>
    <p:extLst>
      <p:ext uri="{BB962C8B-B14F-4D97-AF65-F5344CB8AC3E}">
        <p14:creationId xmlns:p14="http://schemas.microsoft.com/office/powerpoint/2010/main" val="4000009225"/>
      </p:ext>
    </p:extLst>
  </p:cSld>
  <p:clrMap bg1="dk1" tx1="lt1" bg2="dk2"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190" r:id="rId16"/>
    <p:sldLayoutId id="2147484191" r:id="rId17"/>
  </p:sldLayoutIdLst>
  <p:txStyles>
    <p:titleStyle>
      <a:lvl1pPr algn="ctr" defTabSz="914400" rtl="1"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r" defTabSz="914400" rtl="1"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danesh.roshd.ir/mavara/mavara-index.php?page=%D8%B9%DA%A9%D8%A7%D8%B3%DB%8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8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3858" y="0"/>
            <a:ext cx="6024282" cy="1253302"/>
          </a:xfrm>
        </p:spPr>
        <p:txBody>
          <a:bodyPr>
            <a:normAutofit fontScale="90000"/>
          </a:bodyPr>
          <a:lstStyle/>
          <a:p>
            <a:r>
              <a:rPr lang="fa-IR" dirty="0">
                <a:solidFill>
                  <a:schemeClr val="accent6"/>
                </a:solidFill>
                <a:effectLst>
                  <a:outerShdw blurRad="38100" dist="38100" dir="2700000" algn="tl">
                    <a:srgbClr val="000000">
                      <a:alpha val="43137"/>
                    </a:srgbClr>
                  </a:outerShdw>
                </a:effectLst>
              </a:rPr>
              <a:t>تفسیر عکسهای هوایی</a:t>
            </a:r>
            <a:r>
              <a:rPr lang="en-US" dirty="0"/>
              <a:t/>
            </a:r>
            <a:br>
              <a:rPr lang="en-US" dirty="0"/>
            </a:br>
            <a:endParaRPr lang="en-US" dirty="0"/>
          </a:p>
        </p:txBody>
      </p:sp>
      <p:sp>
        <p:nvSpPr>
          <p:cNvPr id="3" name="Subtitle 2"/>
          <p:cNvSpPr>
            <a:spLocks noGrp="1"/>
          </p:cNvSpPr>
          <p:nvPr>
            <p:ph type="subTitle" idx="1"/>
          </p:nvPr>
        </p:nvSpPr>
        <p:spPr>
          <a:xfrm>
            <a:off x="457199" y="1950809"/>
            <a:ext cx="11601002" cy="4009016"/>
          </a:xfrm>
        </p:spPr>
        <p:txBody>
          <a:bodyPr>
            <a:noAutofit/>
          </a:bodyPr>
          <a:lstStyle/>
          <a:p>
            <a:pPr marL="342900" indent="-342900" algn="r">
              <a:buFont typeface="Wingdings" panose="05000000000000000000" pitchFamily="2" charset="2"/>
              <a:buChar char="v"/>
            </a:pPr>
            <a:r>
              <a:rPr lang="fa-IR" dirty="0">
                <a:solidFill>
                  <a:schemeClr val="accent6"/>
                </a:solidFill>
                <a:effectLst/>
                <a:cs typeface="B Nazanin" panose="00000400000000000000" pitchFamily="2" charset="-78"/>
              </a:rPr>
              <a:t>عکسبرداری هوایی ، </a:t>
            </a:r>
            <a:r>
              <a:rPr lang="fa-IR" dirty="0" smtClean="0">
                <a:solidFill>
                  <a:schemeClr val="accent6"/>
                </a:solidFill>
                <a:effectLst/>
                <a:cs typeface="B Nazanin" panose="00000400000000000000" pitchFamily="2" charset="-78"/>
              </a:rPr>
              <a:t>ت</a:t>
            </a:r>
            <a:r>
              <a:rPr lang="fa-IR" dirty="0" smtClean="0">
                <a:solidFill>
                  <a:schemeClr val="accent6"/>
                </a:solidFill>
                <a:effectLst/>
                <a:cs typeface="B Nazanin" panose="00000400000000000000" pitchFamily="2" charset="-78"/>
              </a:rPr>
              <a:t>کن</a:t>
            </a:r>
            <a:r>
              <a:rPr lang="fa-IR" dirty="0" smtClean="0">
                <a:solidFill>
                  <a:schemeClr val="accent6"/>
                </a:solidFill>
                <a:effectLst/>
                <a:cs typeface="B Nazanin" panose="00000400000000000000" pitchFamily="2" charset="-78"/>
              </a:rPr>
              <a:t>یکی </a:t>
            </a:r>
            <a:r>
              <a:rPr lang="fa-IR" dirty="0">
                <a:solidFill>
                  <a:schemeClr val="accent6"/>
                </a:solidFill>
                <a:effectLst/>
                <a:cs typeface="B Nazanin" panose="00000400000000000000" pitchFamily="2" charset="-78"/>
              </a:rPr>
              <a:t>نسبتا" جدید است که تاریخ آن کم و بیش مقارن با پیدایش هنر و </a:t>
            </a:r>
            <a:r>
              <a:rPr lang="fa-IR" dirty="0">
                <a:solidFill>
                  <a:schemeClr val="accent6"/>
                </a:solidFill>
                <a:effectLst/>
                <a:cs typeface="B Nazanin" panose="00000400000000000000" pitchFamily="2" charset="-78"/>
                <a:hlinkClick r:id="rId2" tooltip="عکاسی از نظر فنی و هنری"/>
              </a:rPr>
              <a:t>علم عکاسی</a:t>
            </a:r>
            <a:r>
              <a:rPr lang="fa-IR" dirty="0">
                <a:solidFill>
                  <a:schemeClr val="accent6"/>
                </a:solidFill>
                <a:effectLst/>
                <a:cs typeface="B Nazanin" panose="00000400000000000000" pitchFamily="2" charset="-78"/>
              </a:rPr>
              <a:t> و همچنین صنعت هوانوردی است. اولین گزارش کتبی اختراع فن عکاسی به آکادمی علوم و هنرهای فرانسه به سال 1839 باز می‌گردد. برای اولین بار فردی فرانسوی به نام لوئیس داگور (</a:t>
            </a:r>
            <a:r>
              <a:rPr lang="en-US" dirty="0">
                <a:solidFill>
                  <a:schemeClr val="accent6"/>
                </a:solidFill>
                <a:effectLst/>
                <a:cs typeface="B Nazanin" panose="00000400000000000000" pitchFamily="2" charset="-78"/>
              </a:rPr>
              <a:t>Luis </a:t>
            </a:r>
            <a:r>
              <a:rPr lang="en-US" dirty="0" err="1" smtClean="0">
                <a:solidFill>
                  <a:schemeClr val="accent6"/>
                </a:solidFill>
                <a:effectLst/>
                <a:cs typeface="B Nazanin" panose="00000400000000000000" pitchFamily="2" charset="-78"/>
              </a:rPr>
              <a:t>Daguevre</a:t>
            </a:r>
            <a:r>
              <a:rPr lang="en-US" dirty="0" smtClean="0">
                <a:solidFill>
                  <a:schemeClr val="accent6"/>
                </a:solidFill>
                <a:effectLst/>
                <a:cs typeface="B Nazanin" panose="00000400000000000000" pitchFamily="2" charset="-78"/>
              </a:rPr>
              <a:t> </a:t>
            </a:r>
            <a:r>
              <a:rPr lang="fa-IR" dirty="0" smtClean="0">
                <a:solidFill>
                  <a:schemeClr val="accent6"/>
                </a:solidFill>
                <a:effectLst/>
                <a:cs typeface="B Nazanin" panose="00000400000000000000" pitchFamily="2" charset="-78"/>
              </a:rPr>
              <a:t>) روش </a:t>
            </a:r>
            <a:r>
              <a:rPr lang="fa-IR" dirty="0">
                <a:solidFill>
                  <a:schemeClr val="accent6"/>
                </a:solidFill>
                <a:effectLst/>
                <a:cs typeface="B Nazanin" panose="00000400000000000000" pitchFamily="2" charset="-78"/>
              </a:rPr>
              <a:t>استفاده از فن عکاس را اختراع کرد. اولین عکس‌ هوایی که در دنیا گرفته شد از طریق بالون و بوسیله شخصی به نام نادار </a:t>
            </a:r>
            <a:r>
              <a:rPr lang="en-US" dirty="0" err="1">
                <a:solidFill>
                  <a:schemeClr val="accent6"/>
                </a:solidFill>
                <a:effectLst/>
                <a:cs typeface="B Nazanin" panose="00000400000000000000" pitchFamily="2" charset="-78"/>
              </a:rPr>
              <a:t>Nadar</a:t>
            </a:r>
            <a:r>
              <a:rPr lang="en-US" dirty="0">
                <a:solidFill>
                  <a:schemeClr val="accent6"/>
                </a:solidFill>
                <a:effectLst/>
                <a:cs typeface="B Nazanin" panose="00000400000000000000" pitchFamily="2" charset="-78"/>
              </a:rPr>
              <a:t> </a:t>
            </a:r>
            <a:r>
              <a:rPr lang="fa-IR" dirty="0" smtClean="0">
                <a:solidFill>
                  <a:schemeClr val="accent6"/>
                </a:solidFill>
                <a:effectLst/>
                <a:cs typeface="B Nazanin" panose="00000400000000000000" pitchFamily="2" charset="-78"/>
              </a:rPr>
              <a:t> در </a:t>
            </a:r>
            <a:r>
              <a:rPr lang="fa-IR" dirty="0">
                <a:solidFill>
                  <a:schemeClr val="accent6"/>
                </a:solidFill>
                <a:effectLst/>
                <a:cs typeface="B Nazanin" panose="00000400000000000000" pitchFamily="2" charset="-78"/>
              </a:rPr>
              <a:t>سال 1858 میلادی صورت گرفت. با اختراع هواپیما و جنگنده‌های نظامی و پیشرفت‌های هوایی در طول جنگهای اول و دوم جهانی و نیاز به تهیه نقشه‌های دقیق به منظور هدفهای نظامی ، عکسبرداری هوایی رو به توسعه گذاشت. گفتنی است که استفاده عظیم از عکسهای هوایی در امور نظامی در طول جنگ اول بوده در حالیکه برای مصارف غیر نظامی در جنگ جهانی دوم بطور وسیع آغاز شد.</a:t>
            </a:r>
            <a:endParaRPr lang="en-US" dirty="0">
              <a:solidFill>
                <a:schemeClr val="accent6"/>
              </a:solidFill>
              <a:cs typeface="B Nazanin" panose="00000400000000000000" pitchFamily="2" charset="-78"/>
            </a:endParaRPr>
          </a:p>
        </p:txBody>
      </p:sp>
      <p:sp>
        <p:nvSpPr>
          <p:cNvPr id="5" name="Rectangle 4"/>
          <p:cNvSpPr/>
          <p:nvPr/>
        </p:nvSpPr>
        <p:spPr>
          <a:xfrm>
            <a:off x="3083858" y="697507"/>
            <a:ext cx="6024282" cy="461665"/>
          </a:xfrm>
          <a:prstGeom prst="rect">
            <a:avLst/>
          </a:prstGeom>
        </p:spPr>
        <p:txBody>
          <a:bodyPr wrap="square">
            <a:spAutoFit/>
          </a:bodyPr>
          <a:lstStyle/>
          <a:p>
            <a:pPr algn="ctr"/>
            <a:r>
              <a:rPr lang="fa-IR" sz="2400" b="1" dirty="0">
                <a:solidFill>
                  <a:schemeClr val="accent6"/>
                </a:solidFill>
              </a:rPr>
              <a:t>تهیه و تنظیم: منصور حسن پور کارشناس فتوگرامتری</a:t>
            </a:r>
          </a:p>
        </p:txBody>
      </p:sp>
      <p:sp>
        <p:nvSpPr>
          <p:cNvPr id="6" name="Rectangle 5"/>
          <p:cNvSpPr/>
          <p:nvPr/>
        </p:nvSpPr>
        <p:spPr>
          <a:xfrm>
            <a:off x="5666030" y="1161897"/>
            <a:ext cx="1210236" cy="523220"/>
          </a:xfrm>
          <a:prstGeom prst="rect">
            <a:avLst/>
          </a:prstGeom>
        </p:spPr>
        <p:txBody>
          <a:bodyPr wrap="square">
            <a:spAutoFit/>
          </a:bodyPr>
          <a:lstStyle/>
          <a:p>
            <a:r>
              <a:rPr lang="fa-IR" sz="2800" b="1" dirty="0">
                <a:solidFill>
                  <a:schemeClr val="accent6"/>
                </a:solidFill>
                <a:cs typeface="B Nazanin" panose="00000400000000000000" pitchFamily="2" charset="-78"/>
              </a:rPr>
              <a:t>تاریخچه</a:t>
            </a:r>
            <a:endParaRPr lang="en-US" sz="2800" b="1" dirty="0"/>
          </a:p>
        </p:txBody>
      </p:sp>
    </p:spTree>
    <p:extLst>
      <p:ext uri="{BB962C8B-B14F-4D97-AF65-F5344CB8AC3E}">
        <p14:creationId xmlns:p14="http://schemas.microsoft.com/office/powerpoint/2010/main" val="101564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186" y="318321"/>
            <a:ext cx="11524593" cy="1179403"/>
          </a:xfrm>
        </p:spPr>
        <p:txBody>
          <a:bodyPr/>
          <a:lstStyle/>
          <a:p>
            <a:pPr algn="r" rtl="1"/>
            <a:r>
              <a:rPr lang="fa-IR" b="1" dirty="0" smtClean="0">
                <a:solidFill>
                  <a:schemeClr val="accent6"/>
                </a:solidFill>
                <a:effectLst>
                  <a:outerShdw blurRad="38100" dist="38100" dir="2700000" algn="tl">
                    <a:srgbClr val="000000">
                      <a:alpha val="43137"/>
                    </a:srgbClr>
                  </a:outerShdw>
                </a:effectLst>
              </a:rPr>
              <a:t>محاسن عکس هوایی عمودی</a:t>
            </a:r>
            <a:endParaRPr lang="fa-IR" b="1" dirty="0">
              <a:solidFill>
                <a:schemeClr val="accent6"/>
              </a:solidFill>
            </a:endParaRPr>
          </a:p>
        </p:txBody>
      </p:sp>
      <p:sp>
        <p:nvSpPr>
          <p:cNvPr id="3" name="Subtitle 2"/>
          <p:cNvSpPr>
            <a:spLocks noGrp="1"/>
          </p:cNvSpPr>
          <p:nvPr>
            <p:ph type="subTitle" idx="1"/>
          </p:nvPr>
        </p:nvSpPr>
        <p:spPr>
          <a:xfrm>
            <a:off x="189186" y="2057017"/>
            <a:ext cx="11824138" cy="1655762"/>
          </a:xfrm>
        </p:spPr>
        <p:txBody>
          <a:bodyPr>
            <a:normAutofit fontScale="77500" lnSpcReduction="20000"/>
          </a:bodyPr>
          <a:lstStyle/>
          <a:p>
            <a:pPr marL="484188" indent="-457200" algn="r" rtl="1">
              <a:buFont typeface="+mj-lt"/>
              <a:buAutoNum type="arabicPeriod"/>
            </a:pPr>
            <a:r>
              <a:rPr lang="fa-IR" b="1" dirty="0" smtClean="0">
                <a:solidFill>
                  <a:schemeClr val="accent6"/>
                </a:solidFill>
              </a:rPr>
              <a:t>مقیاس ثابت</a:t>
            </a:r>
          </a:p>
          <a:p>
            <a:pPr marL="484188" indent="-457200" algn="r" rtl="1">
              <a:buFont typeface="+mj-lt"/>
              <a:buAutoNum type="arabicPeriod"/>
            </a:pPr>
            <a:r>
              <a:rPr lang="fa-IR" b="1" dirty="0" smtClean="0">
                <a:solidFill>
                  <a:schemeClr val="accent6"/>
                </a:solidFill>
              </a:rPr>
              <a:t>اندازه گیری ها ساده تر و دقیق تر از عکس مایل</a:t>
            </a:r>
          </a:p>
          <a:p>
            <a:pPr marL="484188" indent="-457200" algn="r" rtl="1">
              <a:buFont typeface="+mj-lt"/>
              <a:buAutoNum type="arabicPeriod"/>
            </a:pPr>
            <a:r>
              <a:rPr lang="fa-IR" b="1" dirty="0" smtClean="0">
                <a:solidFill>
                  <a:schemeClr val="accent6"/>
                </a:solidFill>
              </a:rPr>
              <a:t>کاربرد به عنوان نقشه</a:t>
            </a:r>
          </a:p>
          <a:p>
            <a:pPr marL="484188" indent="-457200" algn="r" rtl="1">
              <a:buFont typeface="+mj-lt"/>
              <a:buAutoNum type="arabicPeriod"/>
            </a:pPr>
            <a:r>
              <a:rPr lang="fa-IR" b="1" dirty="0" smtClean="0">
                <a:solidFill>
                  <a:schemeClr val="accent6"/>
                </a:solidFill>
              </a:rPr>
              <a:t>مناسب تر برای تفسیر و برجسته بینی</a:t>
            </a:r>
          </a:p>
          <a:p>
            <a:pPr algn="l" rtl="1"/>
            <a:endParaRPr lang="fa-IR" dirty="0"/>
          </a:p>
        </p:txBody>
      </p:sp>
    </p:spTree>
    <p:extLst>
      <p:ext uri="{BB962C8B-B14F-4D97-AF65-F5344CB8AC3E}">
        <p14:creationId xmlns:p14="http://schemas.microsoft.com/office/powerpoint/2010/main" val="23233907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3" descr="clip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5174" y="885065"/>
            <a:ext cx="559382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clip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71" y="885065"/>
            <a:ext cx="429524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18848" y="130418"/>
            <a:ext cx="9144000" cy="595945"/>
          </a:xfrm>
        </p:spPr>
        <p:txBody>
          <a:bodyPr/>
          <a:lstStyle/>
          <a:p>
            <a:pPr marL="342900" indent="-342900" algn="r" rtl="1">
              <a:buFont typeface="Wingdings" panose="05000000000000000000" pitchFamily="2" charset="2"/>
              <a:buChar char="v"/>
            </a:pPr>
            <a:r>
              <a:rPr lang="fa-IR" b="1" dirty="0" smtClean="0">
                <a:solidFill>
                  <a:schemeClr val="accent6"/>
                </a:solidFill>
                <a:effectLst>
                  <a:outerShdw blurRad="38100" dist="38100" dir="2700000" algn="tl">
                    <a:srgbClr val="000000">
                      <a:alpha val="43137"/>
                    </a:srgbClr>
                  </a:outerShdw>
                </a:effectLst>
              </a:rPr>
              <a:t>وجود حصار در باغات میوه</a:t>
            </a:r>
            <a:endParaRPr lang="fa-IR"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29185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3" descr="clip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469" y="367241"/>
            <a:ext cx="48641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flipV="1">
            <a:off x="4219919" y="5695876"/>
            <a:ext cx="1371600" cy="982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143969" y="3841193"/>
            <a:ext cx="3759200" cy="1591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918085" y="198005"/>
            <a:ext cx="9144000" cy="634808"/>
          </a:xfrm>
        </p:spPr>
        <p:txBody>
          <a:bodyPr/>
          <a:lstStyle/>
          <a:p>
            <a:pPr marL="342900" indent="-342900" algn="r" rtl="1">
              <a:buFont typeface="Wingdings" panose="05000000000000000000" pitchFamily="2" charset="2"/>
              <a:buChar char="v"/>
            </a:pPr>
            <a:r>
              <a:rPr lang="fa-IR" b="1" dirty="0" smtClean="0">
                <a:solidFill>
                  <a:schemeClr val="accent6"/>
                </a:solidFill>
                <a:effectLst>
                  <a:outerShdw blurRad="38100" dist="38100" dir="2700000" algn="tl">
                    <a:srgbClr val="000000">
                      <a:alpha val="43137"/>
                    </a:srgbClr>
                  </a:outerShdw>
                </a:effectLst>
              </a:rPr>
              <a:t>الگوی پل و مخازن اب قدیمی</a:t>
            </a:r>
            <a:endParaRPr lang="fa-IR"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78139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719726" y="211137"/>
            <a:ext cx="5348288" cy="528638"/>
          </a:xfrm>
        </p:spPr>
        <p:txBody>
          <a:bodyPr>
            <a:noAutofit/>
          </a:bodyPr>
          <a:lstStyle/>
          <a:p>
            <a:pPr marL="342900" indent="-342900" algn="r" eaLnBrk="1" hangingPunct="1">
              <a:buFont typeface="Wingdings" panose="05000000000000000000" pitchFamily="2" charset="2"/>
              <a:buChar char="v"/>
            </a:pPr>
            <a:r>
              <a:rPr lang="fa-IR" altLang="en-US" sz="2400" b="1" dirty="0" smtClean="0">
                <a:solidFill>
                  <a:schemeClr val="accent6"/>
                </a:solidFill>
                <a:effectLst>
                  <a:outerShdw blurRad="38100" dist="38100" dir="2700000" algn="tl">
                    <a:srgbClr val="000000">
                      <a:alpha val="43137"/>
                    </a:srgbClr>
                  </a:outerShdw>
                </a:effectLst>
                <a:cs typeface="+mn-cs"/>
              </a:rPr>
              <a:t>تشخیص مرز باغات باتوجه به ردیف درخت</a:t>
            </a:r>
            <a:endParaRPr lang="en-US" altLang="en-US" sz="2400" b="1" dirty="0">
              <a:solidFill>
                <a:schemeClr val="accent6"/>
              </a:solidFill>
              <a:effectLst>
                <a:outerShdw blurRad="38100" dist="38100" dir="2700000" algn="tl">
                  <a:srgbClr val="000000">
                    <a:alpha val="43137"/>
                  </a:srgbClr>
                </a:outerShdw>
              </a:effectLst>
              <a:cs typeface="+mn-cs"/>
            </a:endParaRPr>
          </a:p>
        </p:txBody>
      </p:sp>
      <p:pic>
        <p:nvPicPr>
          <p:cNvPr id="66564" name="Picture 3" descr="clip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5314" y="739775"/>
            <a:ext cx="4037012"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descr="clip1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1" y="750888"/>
            <a:ext cx="11287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5740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624155" y="156481"/>
            <a:ext cx="5348288" cy="528638"/>
          </a:xfrm>
        </p:spPr>
        <p:txBody>
          <a:bodyPr>
            <a:normAutofit/>
          </a:bodyPr>
          <a:lstStyle/>
          <a:p>
            <a:pPr marL="342900" indent="-342900" algn="r" eaLnBrk="1" hangingPunct="1">
              <a:buFont typeface="Wingdings" panose="05000000000000000000" pitchFamily="2" charset="2"/>
              <a:buChar char="v"/>
            </a:pPr>
            <a:r>
              <a:rPr lang="fa-IR" altLang="en-US" sz="2400" b="1" dirty="0" smtClean="0">
                <a:solidFill>
                  <a:schemeClr val="accent6"/>
                </a:solidFill>
                <a:effectLst>
                  <a:outerShdw blurRad="38100" dist="38100" dir="2700000" algn="tl">
                    <a:srgbClr val="000000">
                      <a:alpha val="43137"/>
                    </a:srgbClr>
                  </a:outerShdw>
                </a:effectLst>
                <a:cs typeface="+mn-cs"/>
              </a:rPr>
              <a:t>تفاوت نهر دائم با نهرهای فصلی</a:t>
            </a:r>
            <a:endParaRPr lang="en-US" altLang="en-US" sz="2400" b="1" dirty="0">
              <a:solidFill>
                <a:schemeClr val="accent6"/>
              </a:solidFill>
              <a:effectLst>
                <a:outerShdw blurRad="38100" dist="38100" dir="2700000" algn="tl">
                  <a:srgbClr val="000000">
                    <a:alpha val="43137"/>
                  </a:srgbClr>
                </a:outerShdw>
              </a:effectLst>
              <a:cs typeface="+mn-cs"/>
            </a:endParaRPr>
          </a:p>
        </p:txBody>
      </p:sp>
      <p:pic>
        <p:nvPicPr>
          <p:cNvPr id="67588" name="Picture 3" descr="clip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133" y="824246"/>
            <a:ext cx="770572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5594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658729" y="206751"/>
            <a:ext cx="5348288" cy="528638"/>
          </a:xfrm>
        </p:spPr>
        <p:txBody>
          <a:bodyPr/>
          <a:lstStyle/>
          <a:p>
            <a:pPr marL="342900" indent="-342900" algn="r" eaLnBrk="1" hangingPunct="1">
              <a:buFont typeface="Wingdings" panose="05000000000000000000" pitchFamily="2" charset="2"/>
              <a:buChar char="v"/>
            </a:pPr>
            <a:r>
              <a:rPr lang="fa-IR" altLang="en-US" sz="2400" b="1" dirty="0" smtClean="0">
                <a:solidFill>
                  <a:schemeClr val="accent6"/>
                </a:solidFill>
                <a:effectLst>
                  <a:outerShdw blurRad="38100" dist="38100" dir="2700000" algn="tl">
                    <a:srgbClr val="000000">
                      <a:alpha val="43137"/>
                    </a:srgbClr>
                  </a:outerShdw>
                </a:effectLst>
                <a:cs typeface="+mn-cs"/>
              </a:rPr>
              <a:t>صیفی کاری</a:t>
            </a:r>
            <a:endParaRPr lang="en-US" altLang="en-US" sz="2400" b="1" dirty="0">
              <a:solidFill>
                <a:schemeClr val="accent6"/>
              </a:solidFill>
              <a:effectLst>
                <a:outerShdw blurRad="38100" dist="38100" dir="2700000" algn="tl">
                  <a:srgbClr val="000000">
                    <a:alpha val="43137"/>
                  </a:srgbClr>
                </a:outerShdw>
              </a:effectLst>
              <a:cs typeface="+mn-cs"/>
            </a:endParaRPr>
          </a:p>
        </p:txBody>
      </p:sp>
      <p:pic>
        <p:nvPicPr>
          <p:cNvPr id="68612" name="Picture 3" descr="clip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91" y="735389"/>
            <a:ext cx="77057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98550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674227" y="191253"/>
            <a:ext cx="5348288" cy="528638"/>
          </a:xfrm>
        </p:spPr>
        <p:txBody>
          <a:bodyPr/>
          <a:lstStyle/>
          <a:p>
            <a:pPr marL="342900" indent="-342900" algn="r" eaLnBrk="1" hangingPunct="1">
              <a:buFont typeface="Wingdings" panose="05000000000000000000" pitchFamily="2" charset="2"/>
              <a:buChar char="v"/>
            </a:pPr>
            <a:r>
              <a:rPr lang="fa-IR" altLang="en-US" sz="2400" b="1" dirty="0" smtClean="0">
                <a:solidFill>
                  <a:schemeClr val="accent6"/>
                </a:solidFill>
                <a:effectLst>
                  <a:outerShdw blurRad="38100" dist="38100" dir="2700000" algn="tl">
                    <a:srgbClr val="000000">
                      <a:alpha val="43137"/>
                    </a:srgbClr>
                  </a:outerShdw>
                </a:effectLst>
                <a:cs typeface="B Sina" panose="00000700000000000000" pitchFamily="2" charset="-78"/>
              </a:rPr>
              <a:t>وجود نهر زیرردیف درخت</a:t>
            </a:r>
            <a:endParaRPr lang="en-US" altLang="en-US" sz="2400" b="1" dirty="0">
              <a:solidFill>
                <a:schemeClr val="accent6"/>
              </a:solidFill>
              <a:effectLst>
                <a:outerShdw blurRad="38100" dist="38100" dir="2700000" algn="tl">
                  <a:srgbClr val="000000">
                    <a:alpha val="43137"/>
                  </a:srgbClr>
                </a:outerShdw>
              </a:effectLst>
              <a:cs typeface="B Sina" panose="00000700000000000000" pitchFamily="2" charset="-78"/>
            </a:endParaRPr>
          </a:p>
        </p:txBody>
      </p:sp>
      <p:pic>
        <p:nvPicPr>
          <p:cNvPr id="69636" name="Picture 3" descr="clip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6127" y="973790"/>
            <a:ext cx="76962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1761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632103" y="232192"/>
            <a:ext cx="5348288" cy="528638"/>
          </a:xfrm>
        </p:spPr>
        <p:txBody>
          <a:bodyPr>
            <a:normAutofit/>
          </a:bodyPr>
          <a:lstStyle/>
          <a:p>
            <a:pPr marL="342900" indent="-342900" algn="r" eaLnBrk="1" hangingPunct="1">
              <a:buFont typeface="Wingdings" panose="05000000000000000000" pitchFamily="2" charset="2"/>
              <a:buChar char="v"/>
            </a:pPr>
            <a:r>
              <a:rPr lang="fa-IR" altLang="en-US" sz="2400" b="1" dirty="0" smtClean="0">
                <a:solidFill>
                  <a:schemeClr val="accent6"/>
                </a:solidFill>
                <a:effectLst>
                  <a:outerShdw blurRad="38100" dist="38100" dir="2700000" algn="tl">
                    <a:srgbClr val="000000">
                      <a:alpha val="43137"/>
                    </a:srgbClr>
                  </a:outerShdw>
                </a:effectLst>
                <a:cs typeface="+mn-cs"/>
              </a:rPr>
              <a:t>شکل وبافت ساختمانی در مناطق کویری</a:t>
            </a:r>
            <a:endParaRPr lang="en-US" altLang="en-US" sz="2400" b="1" dirty="0">
              <a:solidFill>
                <a:schemeClr val="accent6"/>
              </a:solidFill>
              <a:effectLst>
                <a:outerShdw blurRad="38100" dist="38100" dir="2700000" algn="tl">
                  <a:srgbClr val="000000">
                    <a:alpha val="43137"/>
                  </a:srgbClr>
                </a:outerShdw>
              </a:effectLst>
              <a:cs typeface="+mn-cs"/>
            </a:endParaRPr>
          </a:p>
        </p:txBody>
      </p:sp>
      <p:pic>
        <p:nvPicPr>
          <p:cNvPr id="70660" name="Picture 3" descr="clip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0751" y="1169989"/>
            <a:ext cx="770572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3607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724894" y="216694"/>
            <a:ext cx="5348288" cy="528638"/>
          </a:xfrm>
        </p:spPr>
        <p:txBody>
          <a:bodyPr/>
          <a:lstStyle/>
          <a:p>
            <a:pPr marL="342900" indent="-342900" algn="r" eaLnBrk="1" hangingPunct="1">
              <a:buFont typeface="Wingdings" panose="05000000000000000000" pitchFamily="2" charset="2"/>
              <a:buChar char="v"/>
            </a:pPr>
            <a:r>
              <a:rPr lang="fa-IR" altLang="en-US" sz="2400" b="1" dirty="0" smtClean="0">
                <a:solidFill>
                  <a:schemeClr val="accent6"/>
                </a:solidFill>
                <a:effectLst>
                  <a:outerShdw blurRad="38100" dist="38100" dir="2700000" algn="tl">
                    <a:srgbClr val="000000">
                      <a:alpha val="43137"/>
                    </a:srgbClr>
                  </a:outerShdw>
                </a:effectLst>
                <a:cs typeface="+mn-cs"/>
              </a:rPr>
              <a:t>نهر های دائم و الگوی استخر</a:t>
            </a:r>
            <a:endParaRPr lang="en-US" altLang="en-US" sz="2400" b="1" dirty="0">
              <a:solidFill>
                <a:schemeClr val="accent6"/>
              </a:solidFill>
              <a:effectLst>
                <a:outerShdw blurRad="38100" dist="38100" dir="2700000" algn="tl">
                  <a:srgbClr val="000000">
                    <a:alpha val="43137"/>
                  </a:srgbClr>
                </a:outerShdw>
              </a:effectLst>
              <a:cs typeface="+mn-cs"/>
            </a:endParaRPr>
          </a:p>
        </p:txBody>
      </p:sp>
      <p:pic>
        <p:nvPicPr>
          <p:cNvPr id="71684" name="Picture 3" descr="clip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92" y="745332"/>
            <a:ext cx="76962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5302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90538" y="114920"/>
            <a:ext cx="9001462" cy="567005"/>
          </a:xfrm>
        </p:spPr>
        <p:txBody>
          <a:bodyPr/>
          <a:lstStyle/>
          <a:p>
            <a:pPr marL="342900" indent="-342900" algn="r">
              <a:buFont typeface="Wingdings" panose="05000000000000000000" pitchFamily="2" charset="2"/>
              <a:buChar char="v"/>
            </a:pPr>
            <a:r>
              <a:rPr lang="fa-IR" dirty="0" smtClean="0">
                <a:solidFill>
                  <a:schemeClr val="accent6"/>
                </a:solidFill>
              </a:rPr>
              <a:t>پوشش گیاهی بوته زار</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97" y="741013"/>
            <a:ext cx="10071187" cy="5904854"/>
          </a:xfrm>
          <a:prstGeom prst="rect">
            <a:avLst/>
          </a:prstGeom>
        </p:spPr>
      </p:pic>
    </p:spTree>
    <p:extLst>
      <p:ext uri="{BB962C8B-B14F-4D97-AF65-F5344CB8AC3E}">
        <p14:creationId xmlns:p14="http://schemas.microsoft.com/office/powerpoint/2010/main" val="30427322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67608" y="0"/>
            <a:ext cx="9001462" cy="929898"/>
          </a:xfrm>
        </p:spPr>
        <p:txBody>
          <a:bodyPr/>
          <a:lstStyle/>
          <a:p>
            <a:pPr marL="342900" indent="-342900" algn="r">
              <a:buFont typeface="Wingdings" panose="05000000000000000000" pitchFamily="2" charset="2"/>
              <a:buChar char="v"/>
            </a:pPr>
            <a:r>
              <a:rPr lang="fa-IR" dirty="0" smtClean="0">
                <a:solidFill>
                  <a:schemeClr val="accent6"/>
                </a:solidFill>
              </a:rPr>
              <a:t>پوشش جنگلی در تصاویر </a:t>
            </a:r>
            <a:r>
              <a:rPr lang="en-US" dirty="0" smtClean="0">
                <a:solidFill>
                  <a:schemeClr val="accent6"/>
                </a:solidFill>
              </a:rPr>
              <a:t>1:40000</a:t>
            </a:r>
            <a:endParaRPr lang="fa-IR" dirty="0" smtClean="0">
              <a:solidFill>
                <a:schemeClr val="accent6"/>
              </a:solidFill>
            </a:endParaRPr>
          </a:p>
          <a:p>
            <a:pPr algn="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87" y="999341"/>
            <a:ext cx="9391650" cy="4895850"/>
          </a:xfrm>
          <a:prstGeom prst="rect">
            <a:avLst/>
          </a:prstGeom>
        </p:spPr>
      </p:pic>
    </p:spTree>
    <p:extLst>
      <p:ext uri="{BB962C8B-B14F-4D97-AF65-F5344CB8AC3E}">
        <p14:creationId xmlns:p14="http://schemas.microsoft.com/office/powerpoint/2010/main" val="733018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4166" y="192198"/>
            <a:ext cx="9144000" cy="1258230"/>
          </a:xfrm>
        </p:spPr>
        <p:txBody>
          <a:bodyPr/>
          <a:lstStyle/>
          <a:p>
            <a:pPr algn="r" rtl="1"/>
            <a:r>
              <a:rPr lang="fa-IR" b="1" dirty="0">
                <a:solidFill>
                  <a:schemeClr val="accent6"/>
                </a:solidFill>
                <a:effectLst>
                  <a:outerShdw blurRad="38100" dist="38100" dir="2700000" algn="tl">
                    <a:srgbClr val="000000">
                      <a:alpha val="43137"/>
                    </a:srgbClr>
                  </a:outerShdw>
                </a:effectLst>
              </a:rPr>
              <a:t>محاسن عکس هوایی مایل</a:t>
            </a:r>
          </a:p>
        </p:txBody>
      </p:sp>
      <p:sp>
        <p:nvSpPr>
          <p:cNvPr id="3" name="Subtitle 2"/>
          <p:cNvSpPr>
            <a:spLocks noGrp="1"/>
          </p:cNvSpPr>
          <p:nvPr>
            <p:ph type="subTitle" idx="1"/>
          </p:nvPr>
        </p:nvSpPr>
        <p:spPr>
          <a:xfrm>
            <a:off x="157655" y="2230438"/>
            <a:ext cx="11902966" cy="1655762"/>
          </a:xfrm>
        </p:spPr>
        <p:txBody>
          <a:bodyPr>
            <a:normAutofit fontScale="85000" lnSpcReduction="10000"/>
          </a:bodyPr>
          <a:lstStyle/>
          <a:p>
            <a:pPr marL="484188" indent="-457200" algn="r" rtl="1">
              <a:buFont typeface="+mj-lt"/>
              <a:buAutoNum type="arabicPeriod"/>
            </a:pPr>
            <a:r>
              <a:rPr lang="fa-IR" b="1" dirty="0" smtClean="0">
                <a:solidFill>
                  <a:schemeClr val="accent6"/>
                </a:solidFill>
              </a:rPr>
              <a:t>نمایش ناحیه بزرگتری روی یک عکس</a:t>
            </a:r>
          </a:p>
          <a:p>
            <a:pPr marL="484188" indent="-457200" algn="r" rtl="1">
              <a:buFont typeface="+mj-lt"/>
              <a:buAutoNum type="arabicPeriod"/>
            </a:pPr>
            <a:r>
              <a:rPr lang="fa-IR" b="1" dirty="0" smtClean="0">
                <a:solidFill>
                  <a:schemeClr val="accent6"/>
                </a:solidFill>
              </a:rPr>
              <a:t>جلوه برخی پدیده ها برای مفسر آشنا تر است.</a:t>
            </a:r>
          </a:p>
          <a:p>
            <a:pPr marL="484188" indent="-457200" algn="r" rtl="1">
              <a:buFont typeface="+mj-lt"/>
              <a:buAutoNum type="arabicPeriod"/>
            </a:pPr>
            <a:r>
              <a:rPr lang="fa-IR" b="1" dirty="0" smtClean="0">
                <a:solidFill>
                  <a:schemeClr val="accent6"/>
                </a:solidFill>
              </a:rPr>
              <a:t>برخی پدیده ها که روی عکس عمودی دیده نمی شوند ممکن است روی عکس مایل دیده شوند. (مانند حالت پوشش ابر و شفافیت)</a:t>
            </a:r>
          </a:p>
          <a:p>
            <a:endParaRPr lang="fa-IR" dirty="0"/>
          </a:p>
        </p:txBody>
      </p:sp>
    </p:spTree>
    <p:extLst>
      <p:ext uri="{BB962C8B-B14F-4D97-AF65-F5344CB8AC3E}">
        <p14:creationId xmlns:p14="http://schemas.microsoft.com/office/powerpoint/2010/main" val="38799333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2110" y="145916"/>
            <a:ext cx="9001462" cy="1124945"/>
          </a:xfrm>
        </p:spPr>
        <p:txBody>
          <a:bodyPr/>
          <a:lstStyle/>
          <a:p>
            <a:pPr marL="342900" indent="-342900" algn="r">
              <a:buFont typeface="Wingdings" panose="05000000000000000000" pitchFamily="2" charset="2"/>
              <a:buChar char="v"/>
            </a:pPr>
            <a:r>
              <a:rPr lang="fa-IR" dirty="0" smtClean="0">
                <a:solidFill>
                  <a:schemeClr val="accent6"/>
                </a:solidFill>
              </a:rPr>
              <a:t>ابگیر در مناطق شمالی</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85" y="1270861"/>
            <a:ext cx="9448800" cy="3914775"/>
          </a:xfrm>
          <a:prstGeom prst="rect">
            <a:avLst/>
          </a:prstGeom>
        </p:spPr>
      </p:pic>
    </p:spTree>
    <p:extLst>
      <p:ext uri="{BB962C8B-B14F-4D97-AF65-F5344CB8AC3E}">
        <p14:creationId xmlns:p14="http://schemas.microsoft.com/office/powerpoint/2010/main" val="26618085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2109" y="145916"/>
            <a:ext cx="9001462" cy="892470"/>
          </a:xfrm>
        </p:spPr>
        <p:txBody>
          <a:bodyPr/>
          <a:lstStyle/>
          <a:p>
            <a:pPr marL="342900" indent="-342900" algn="r">
              <a:buFont typeface="Wingdings" panose="05000000000000000000" pitchFamily="2" charset="2"/>
              <a:buChar char="v"/>
            </a:pPr>
            <a:r>
              <a:rPr lang="fa-IR" dirty="0" smtClean="0">
                <a:solidFill>
                  <a:schemeClr val="accent6"/>
                </a:solidFill>
              </a:rPr>
              <a:t>تپه های شنی در مناطق کویری</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790" y="1129236"/>
            <a:ext cx="9448800" cy="4286250"/>
          </a:xfrm>
          <a:prstGeom prst="rect">
            <a:avLst/>
          </a:prstGeom>
        </p:spPr>
      </p:pic>
    </p:spTree>
    <p:extLst>
      <p:ext uri="{BB962C8B-B14F-4D97-AF65-F5344CB8AC3E}">
        <p14:creationId xmlns:p14="http://schemas.microsoft.com/office/powerpoint/2010/main" val="189901946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2109" y="207910"/>
            <a:ext cx="9001462" cy="969961"/>
          </a:xfrm>
        </p:spPr>
        <p:txBody>
          <a:bodyPr/>
          <a:lstStyle/>
          <a:p>
            <a:pPr marL="342900" indent="-342900" algn="r">
              <a:buFont typeface="Wingdings" panose="05000000000000000000" pitchFamily="2" charset="2"/>
              <a:buChar char="v"/>
            </a:pPr>
            <a:r>
              <a:rPr lang="fa-IR" dirty="0" smtClean="0">
                <a:solidFill>
                  <a:schemeClr val="accent6"/>
                </a:solidFill>
              </a:rPr>
              <a:t>دهانه معدن</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1" y="826350"/>
            <a:ext cx="9334500" cy="4886325"/>
          </a:xfrm>
          <a:prstGeom prst="rect">
            <a:avLst/>
          </a:prstGeom>
        </p:spPr>
      </p:pic>
    </p:spTree>
    <p:extLst>
      <p:ext uri="{BB962C8B-B14F-4D97-AF65-F5344CB8AC3E}">
        <p14:creationId xmlns:p14="http://schemas.microsoft.com/office/powerpoint/2010/main" val="37163902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67608" y="130418"/>
            <a:ext cx="9001462" cy="830477"/>
          </a:xfrm>
        </p:spPr>
        <p:txBody>
          <a:bodyPr/>
          <a:lstStyle/>
          <a:p>
            <a:pPr marL="342900" indent="-342900" algn="r">
              <a:buFont typeface="Wingdings" panose="05000000000000000000" pitchFamily="2" charset="2"/>
              <a:buChar char="v"/>
            </a:pPr>
            <a:r>
              <a:rPr lang="fa-IR" dirty="0" smtClean="0">
                <a:solidFill>
                  <a:schemeClr val="accent6"/>
                </a:solidFill>
              </a:rPr>
              <a:t>راه اهن</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977" y="1094858"/>
            <a:ext cx="9344025" cy="4743450"/>
          </a:xfrm>
          <a:prstGeom prst="rect">
            <a:avLst/>
          </a:prstGeom>
        </p:spPr>
      </p:pic>
    </p:spTree>
    <p:extLst>
      <p:ext uri="{BB962C8B-B14F-4D97-AF65-F5344CB8AC3E}">
        <p14:creationId xmlns:p14="http://schemas.microsoft.com/office/powerpoint/2010/main" val="356258947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2110" y="130417"/>
            <a:ext cx="9001462" cy="799481"/>
          </a:xfrm>
        </p:spPr>
        <p:txBody>
          <a:bodyPr/>
          <a:lstStyle/>
          <a:p>
            <a:pPr marL="342900" indent="-342900" algn="r">
              <a:buFont typeface="Wingdings" panose="05000000000000000000" pitchFamily="2" charset="2"/>
              <a:buChar char="v"/>
            </a:pPr>
            <a:r>
              <a:rPr lang="fa-IR" dirty="0" smtClean="0">
                <a:solidFill>
                  <a:schemeClr val="accent6"/>
                </a:solidFill>
              </a:rPr>
              <a:t>موتورخانه چاه اب</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104" y="1595114"/>
            <a:ext cx="9315450" cy="4267200"/>
          </a:xfrm>
          <a:prstGeom prst="rect">
            <a:avLst/>
          </a:prstGeom>
        </p:spPr>
      </p:pic>
    </p:spTree>
    <p:extLst>
      <p:ext uri="{BB962C8B-B14F-4D97-AF65-F5344CB8AC3E}">
        <p14:creationId xmlns:p14="http://schemas.microsoft.com/office/powerpoint/2010/main" val="419404369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67608" y="68424"/>
            <a:ext cx="9001462" cy="830478"/>
          </a:xfrm>
        </p:spPr>
        <p:txBody>
          <a:bodyPr/>
          <a:lstStyle/>
          <a:p>
            <a:pPr marL="342900" indent="-342900" algn="r">
              <a:buFont typeface="Wingdings" panose="05000000000000000000" pitchFamily="2" charset="2"/>
              <a:buChar char="v"/>
            </a:pPr>
            <a:r>
              <a:rPr lang="fa-IR" dirty="0" smtClean="0">
                <a:solidFill>
                  <a:schemeClr val="accent6"/>
                </a:solidFill>
              </a:rPr>
              <a:t>منطقه صنعتی</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217" y="898902"/>
            <a:ext cx="9401175" cy="4829175"/>
          </a:xfrm>
          <a:prstGeom prst="rect">
            <a:avLst/>
          </a:prstGeom>
        </p:spPr>
      </p:pic>
    </p:spTree>
    <p:extLst>
      <p:ext uri="{BB962C8B-B14F-4D97-AF65-F5344CB8AC3E}">
        <p14:creationId xmlns:p14="http://schemas.microsoft.com/office/powerpoint/2010/main" val="18134484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87105" y="261047"/>
            <a:ext cx="9356867" cy="814979"/>
          </a:xfrm>
        </p:spPr>
        <p:txBody>
          <a:bodyPr/>
          <a:lstStyle/>
          <a:p>
            <a:pPr marL="342900" indent="-342900" algn="r">
              <a:buFont typeface="Wingdings" panose="05000000000000000000" pitchFamily="2" charset="2"/>
              <a:buChar char="v"/>
            </a:pPr>
            <a:r>
              <a:rPr lang="fa-IR" dirty="0" smtClean="0">
                <a:solidFill>
                  <a:schemeClr val="accent6"/>
                </a:solidFill>
              </a:rPr>
              <a:t>قبرستان </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292" y="1076026"/>
            <a:ext cx="6191250" cy="4352925"/>
          </a:xfrm>
          <a:prstGeom prst="rect">
            <a:avLst/>
          </a:prstGeom>
        </p:spPr>
      </p:pic>
    </p:spTree>
    <p:extLst>
      <p:ext uri="{BB962C8B-B14F-4D97-AF65-F5344CB8AC3E}">
        <p14:creationId xmlns:p14="http://schemas.microsoft.com/office/powerpoint/2010/main" val="38572007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1554" y="174173"/>
            <a:ext cx="9001462" cy="1103084"/>
          </a:xfrm>
        </p:spPr>
        <p:txBody>
          <a:bodyPr/>
          <a:lstStyle/>
          <a:p>
            <a:pPr marL="342900" indent="-342900" algn="r">
              <a:buFont typeface="Wingdings" panose="05000000000000000000" pitchFamily="2" charset="2"/>
              <a:buChar char="v"/>
            </a:pPr>
            <a:r>
              <a:rPr lang="fa-IR" dirty="0" smtClean="0">
                <a:solidFill>
                  <a:schemeClr val="accent6"/>
                </a:solidFill>
              </a:rPr>
              <a:t>جایگاه سوخت رسانی</a:t>
            </a:r>
            <a:endParaRPr lang="fa-IR" dirty="0">
              <a:solidFill>
                <a:schemeClr val="accent6"/>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950" y="1277257"/>
            <a:ext cx="7639050" cy="3848100"/>
          </a:xfrm>
          <a:prstGeom prst="rect">
            <a:avLst/>
          </a:prstGeom>
        </p:spPr>
      </p:pic>
    </p:spTree>
    <p:extLst>
      <p:ext uri="{BB962C8B-B14F-4D97-AF65-F5344CB8AC3E}">
        <p14:creationId xmlns:p14="http://schemas.microsoft.com/office/powerpoint/2010/main" val="13122889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9243" y="105076"/>
            <a:ext cx="9620547" cy="722827"/>
          </a:xfrm>
        </p:spPr>
        <p:txBody>
          <a:bodyPr/>
          <a:lstStyle/>
          <a:p>
            <a:pPr marL="342900" indent="-342900" algn="r">
              <a:buFont typeface="Wingdings" panose="05000000000000000000" pitchFamily="2" charset="2"/>
              <a:buChar char="v"/>
            </a:pPr>
            <a:r>
              <a:rPr lang="fa-IR" dirty="0">
                <a:solidFill>
                  <a:schemeClr val="accent6"/>
                </a:solidFill>
              </a:rPr>
              <a:t>منطقه شنزار</a:t>
            </a:r>
          </a:p>
          <a:p>
            <a:pPr algn="r"/>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918" y="996115"/>
            <a:ext cx="9305925" cy="4686300"/>
          </a:xfrm>
          <a:prstGeom prst="rect">
            <a:avLst/>
          </a:prstGeom>
        </p:spPr>
      </p:pic>
    </p:spTree>
    <p:extLst>
      <p:ext uri="{BB962C8B-B14F-4D97-AF65-F5344CB8AC3E}">
        <p14:creationId xmlns:p14="http://schemas.microsoft.com/office/powerpoint/2010/main" val="25188457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5153" y="112880"/>
            <a:ext cx="9001462" cy="657141"/>
          </a:xfrm>
        </p:spPr>
        <p:txBody>
          <a:bodyPr/>
          <a:lstStyle/>
          <a:p>
            <a:pPr marL="342900" indent="-342900" algn="r">
              <a:buFont typeface="Wingdings" panose="05000000000000000000" pitchFamily="2" charset="2"/>
              <a:buChar char="v"/>
            </a:pPr>
            <a:r>
              <a:rPr lang="fa-IR" dirty="0" smtClean="0">
                <a:solidFill>
                  <a:schemeClr val="accent6"/>
                </a:solidFill>
              </a:rPr>
              <a:t>ترانس برق</a:t>
            </a:r>
            <a:endParaRPr lang="fa-IR" dirty="0">
              <a:solidFill>
                <a:schemeClr val="accent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730" y="999258"/>
            <a:ext cx="9458325" cy="4857750"/>
          </a:xfrm>
          <a:prstGeom prst="rect">
            <a:avLst/>
          </a:prstGeom>
        </p:spPr>
      </p:pic>
    </p:spTree>
    <p:extLst>
      <p:ext uri="{BB962C8B-B14F-4D97-AF65-F5344CB8AC3E}">
        <p14:creationId xmlns:p14="http://schemas.microsoft.com/office/powerpoint/2010/main" val="511004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248" y="223728"/>
            <a:ext cx="11776842" cy="1873086"/>
          </a:xfrm>
        </p:spPr>
        <p:txBody>
          <a:bodyPr/>
          <a:lstStyle/>
          <a:p>
            <a:pPr algn="r" rtl="1"/>
            <a:r>
              <a:rPr lang="fa-IR" b="1" dirty="0">
                <a:solidFill>
                  <a:schemeClr val="accent6"/>
                </a:solidFill>
                <a:effectLst>
                  <a:outerShdw blurRad="38100" dist="38100" dir="2700000" algn="tl">
                    <a:srgbClr val="000000">
                      <a:alpha val="43137"/>
                    </a:srgbClr>
                  </a:outerShdw>
                </a:effectLst>
              </a:rPr>
              <a:t>تفاوت نقشه و عکس هوایی از نظر سیستم تصویری</a:t>
            </a:r>
          </a:p>
        </p:txBody>
      </p:sp>
      <p:sp>
        <p:nvSpPr>
          <p:cNvPr id="3" name="Subtitle 2"/>
          <p:cNvSpPr>
            <a:spLocks noGrp="1"/>
          </p:cNvSpPr>
          <p:nvPr>
            <p:ph type="subTitle" idx="1"/>
          </p:nvPr>
        </p:nvSpPr>
        <p:spPr>
          <a:xfrm>
            <a:off x="252248" y="2096814"/>
            <a:ext cx="11776841" cy="3141613"/>
          </a:xfrm>
        </p:spPr>
        <p:txBody>
          <a:bodyPr/>
          <a:lstStyle/>
          <a:p>
            <a:pPr lvl="1" algn="r"/>
            <a:r>
              <a:rPr lang="fa-IR" sz="2400" b="1" dirty="0">
                <a:solidFill>
                  <a:schemeClr val="accent6"/>
                </a:solidFill>
              </a:rPr>
              <a:t>در روی نقشه عوارض و اشیاء به لحاظ هندسی و پلانیمتریک دقیق </a:t>
            </a:r>
            <a:r>
              <a:rPr lang="fa-IR" sz="2400" b="1" dirty="0" smtClean="0">
                <a:solidFill>
                  <a:schemeClr val="accent6"/>
                </a:solidFill>
              </a:rPr>
              <a:t>هستند. </a:t>
            </a:r>
            <a:r>
              <a:rPr lang="fa-IR" sz="2400" b="1" dirty="0">
                <a:solidFill>
                  <a:schemeClr val="accent6"/>
                </a:solidFill>
              </a:rPr>
              <a:t>مکان عوارض و پدیده ها </a:t>
            </a:r>
            <a:r>
              <a:rPr lang="fa-IR" sz="2400" b="1" dirty="0" smtClean="0">
                <a:solidFill>
                  <a:schemeClr val="accent6"/>
                </a:solidFill>
              </a:rPr>
              <a:t>نسبت </a:t>
            </a:r>
            <a:r>
              <a:rPr lang="fa-IR" sz="2400" b="1" dirty="0">
                <a:solidFill>
                  <a:schemeClr val="accent6"/>
                </a:solidFill>
              </a:rPr>
              <a:t>به یکدیگر دقیقا همان چیزی است که روی سطح زمین است؛ با این تفاوت که به یک نسبتی کوچک شده است (مقیاس)</a:t>
            </a:r>
          </a:p>
          <a:p>
            <a:pPr lvl="1" algn="r"/>
            <a:r>
              <a:rPr lang="fa-IR" sz="2400" b="1" dirty="0">
                <a:solidFill>
                  <a:schemeClr val="accent6"/>
                </a:solidFill>
              </a:rPr>
              <a:t>این دقت و صحت نتیجه سیستم </a:t>
            </a:r>
            <a:r>
              <a:rPr lang="fa-IR" sz="2400" b="1" dirty="0" smtClean="0">
                <a:solidFill>
                  <a:schemeClr val="accent6"/>
                </a:solidFill>
              </a:rPr>
              <a:t>تصویر </a:t>
            </a:r>
            <a:r>
              <a:rPr lang="fa-IR" sz="2400" b="1" dirty="0">
                <a:solidFill>
                  <a:schemeClr val="accent6"/>
                </a:solidFill>
              </a:rPr>
              <a:t>آن است که عمودی است:</a:t>
            </a:r>
          </a:p>
          <a:p>
            <a:pPr lvl="1" algn="r"/>
            <a:r>
              <a:rPr lang="fa-IR" sz="2400" b="1" dirty="0">
                <a:solidFill>
                  <a:schemeClr val="accent6"/>
                </a:solidFill>
              </a:rPr>
              <a:t>در نقشه مقیاس ثابت و واحدی وجود دارد.</a:t>
            </a:r>
          </a:p>
          <a:p>
            <a:endParaRPr lang="fa-IR" dirty="0"/>
          </a:p>
        </p:txBody>
      </p:sp>
    </p:spTree>
    <p:extLst>
      <p:ext uri="{BB962C8B-B14F-4D97-AF65-F5344CB8AC3E}">
        <p14:creationId xmlns:p14="http://schemas.microsoft.com/office/powerpoint/2010/main" val="23056617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6610" y="130472"/>
            <a:ext cx="9001462" cy="721935"/>
          </a:xfrm>
        </p:spPr>
        <p:txBody>
          <a:bodyPr>
            <a:normAutofit/>
          </a:bodyPr>
          <a:lstStyle/>
          <a:p>
            <a:pPr algn="r"/>
            <a:r>
              <a:rPr lang="fa-IR" sz="4400" dirty="0" smtClean="0">
                <a:solidFill>
                  <a:schemeClr val="accent6"/>
                </a:solidFill>
              </a:rPr>
              <a:t>روشهای برجسته بینی عکسهای هوایی</a:t>
            </a:r>
            <a:endParaRPr lang="fa-IR" sz="4400" dirty="0">
              <a:solidFill>
                <a:schemeClr val="accent6"/>
              </a:solidFill>
            </a:endParaRPr>
          </a:p>
        </p:txBody>
      </p:sp>
      <p:sp>
        <p:nvSpPr>
          <p:cNvPr id="3" name="Subtitle 2"/>
          <p:cNvSpPr>
            <a:spLocks noGrp="1"/>
          </p:cNvSpPr>
          <p:nvPr>
            <p:ph type="subTitle" idx="1"/>
          </p:nvPr>
        </p:nvSpPr>
        <p:spPr>
          <a:xfrm>
            <a:off x="154983" y="1540763"/>
            <a:ext cx="11883089" cy="1655762"/>
          </a:xfrm>
        </p:spPr>
        <p:txBody>
          <a:bodyPr>
            <a:normAutofit lnSpcReduction="10000"/>
          </a:bodyPr>
          <a:lstStyle/>
          <a:p>
            <a:pPr algn="r"/>
            <a:r>
              <a:rPr lang="fa-IR" b="1" dirty="0" smtClean="0">
                <a:solidFill>
                  <a:schemeClr val="accent6"/>
                </a:solidFill>
              </a:rPr>
              <a:t>1-استفاده از انواع استریوسکوپ جهت برجسته بینی عکسهای با فرمت هارد کپی</a:t>
            </a:r>
          </a:p>
          <a:p>
            <a:pPr algn="r"/>
            <a:r>
              <a:rPr lang="fa-IR" b="1" dirty="0" smtClean="0">
                <a:solidFill>
                  <a:schemeClr val="accent6"/>
                </a:solidFill>
              </a:rPr>
              <a:t>2-ایجاد دید استریوسکوپی با استفاده از هود و عینک های شاتر گلاس جهت عکسهای با فرمت سافت کپی </a:t>
            </a:r>
          </a:p>
          <a:p>
            <a:pPr algn="r"/>
            <a:r>
              <a:rPr lang="fa-IR" b="1" dirty="0" smtClean="0">
                <a:solidFill>
                  <a:schemeClr val="accent6"/>
                </a:solidFill>
              </a:rPr>
              <a:t>2-استفاده از نرم افزارهای فتوگرامتری</a:t>
            </a:r>
            <a:endParaRPr lang="fa-IR" b="1" dirty="0">
              <a:solidFill>
                <a:schemeClr val="accent6"/>
              </a:solidFill>
            </a:endParaRPr>
          </a:p>
        </p:txBody>
      </p:sp>
    </p:spTree>
    <p:extLst>
      <p:ext uri="{BB962C8B-B14F-4D97-AF65-F5344CB8AC3E}">
        <p14:creationId xmlns:p14="http://schemas.microsoft.com/office/powerpoint/2010/main" val="172974215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959" y="268637"/>
            <a:ext cx="11701509" cy="1157207"/>
          </a:xfrm>
        </p:spPr>
        <p:txBody>
          <a:bodyPr>
            <a:normAutofit/>
          </a:bodyPr>
          <a:lstStyle/>
          <a:p>
            <a:r>
              <a:rPr lang="fa-IR" sz="4400" dirty="0" smtClean="0">
                <a:solidFill>
                  <a:schemeClr val="accent6"/>
                </a:solidFill>
              </a:rPr>
              <a:t>روشهای اندازه گیری روی عکسهای هوایی بصورت دو بعدی</a:t>
            </a:r>
            <a:endParaRPr lang="fa-IR" sz="4400" dirty="0">
              <a:solidFill>
                <a:schemeClr val="accent6"/>
              </a:solidFill>
            </a:endParaRPr>
          </a:p>
        </p:txBody>
      </p:sp>
      <p:sp>
        <p:nvSpPr>
          <p:cNvPr id="3" name="Content Placeholder 2"/>
          <p:cNvSpPr>
            <a:spLocks noGrp="1"/>
          </p:cNvSpPr>
          <p:nvPr>
            <p:ph idx="1"/>
          </p:nvPr>
        </p:nvSpPr>
        <p:spPr>
          <a:xfrm>
            <a:off x="1564724" y="1910085"/>
            <a:ext cx="10353762" cy="3638308"/>
          </a:xfrm>
        </p:spPr>
        <p:txBody>
          <a:bodyPr>
            <a:normAutofit/>
          </a:bodyPr>
          <a:lstStyle/>
          <a:p>
            <a:pPr marL="0" indent="0">
              <a:buNone/>
            </a:pPr>
            <a:r>
              <a:rPr lang="fa-IR" sz="2400" b="1" dirty="0" smtClean="0">
                <a:solidFill>
                  <a:schemeClr val="accent6"/>
                </a:solidFill>
              </a:rPr>
              <a:t>1- استفاده از اشل و وسایل کمکی مثل انواع ذره بین جهت اندازه گیری روی عکسهای با فرمت هارد کپی این روش ساده ترین روش اندازه گیری میباشد و از دقت کافی برخوردار نمیباشد.</a:t>
            </a:r>
          </a:p>
          <a:p>
            <a:pPr marL="0" indent="0">
              <a:buNone/>
            </a:pPr>
            <a:r>
              <a:rPr lang="fa-IR" sz="2400" b="1" dirty="0">
                <a:solidFill>
                  <a:schemeClr val="accent6"/>
                </a:solidFill>
              </a:rPr>
              <a:t>2</a:t>
            </a:r>
            <a:r>
              <a:rPr lang="fa-IR" sz="2400" b="1" dirty="0" smtClean="0">
                <a:solidFill>
                  <a:schemeClr val="accent6"/>
                </a:solidFill>
              </a:rPr>
              <a:t>- استفاده از ارتو فتو، این روش دقیق ترین روش اندازه گیری  در حالت دو بعدی روی عکسهای با فرمت سافت کپی میباشد.</a:t>
            </a:r>
            <a:endParaRPr lang="fa-IR" sz="2400" b="1" dirty="0">
              <a:solidFill>
                <a:schemeClr val="accent6"/>
              </a:solidFill>
            </a:endParaRPr>
          </a:p>
        </p:txBody>
      </p:sp>
    </p:spTree>
    <p:extLst>
      <p:ext uri="{BB962C8B-B14F-4D97-AF65-F5344CB8AC3E}">
        <p14:creationId xmlns:p14="http://schemas.microsoft.com/office/powerpoint/2010/main" val="212154809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49" y="144651"/>
            <a:ext cx="11531027" cy="1326321"/>
          </a:xfrm>
        </p:spPr>
        <p:txBody>
          <a:bodyPr/>
          <a:lstStyle/>
          <a:p>
            <a:pPr algn="r"/>
            <a:r>
              <a:rPr lang="fa-IR" sz="3600" dirty="0">
                <a:solidFill>
                  <a:schemeClr val="accent6"/>
                </a:solidFill>
              </a:rPr>
              <a:t>روشهای اندازه گیری روی عکسهای هوایی بصورت </a:t>
            </a:r>
            <a:r>
              <a:rPr lang="fa-IR" sz="3600" dirty="0" smtClean="0">
                <a:solidFill>
                  <a:schemeClr val="accent6"/>
                </a:solidFill>
              </a:rPr>
              <a:t>سه </a:t>
            </a:r>
            <a:r>
              <a:rPr lang="fa-IR" sz="3600" dirty="0">
                <a:solidFill>
                  <a:schemeClr val="accent6"/>
                </a:solidFill>
              </a:rPr>
              <a:t>بعدی</a:t>
            </a:r>
            <a:endParaRPr lang="fa-IR" dirty="0"/>
          </a:p>
        </p:txBody>
      </p:sp>
      <p:sp>
        <p:nvSpPr>
          <p:cNvPr id="3" name="Content Placeholder 2"/>
          <p:cNvSpPr>
            <a:spLocks noGrp="1"/>
          </p:cNvSpPr>
          <p:nvPr>
            <p:ph idx="1"/>
          </p:nvPr>
        </p:nvSpPr>
        <p:spPr>
          <a:xfrm>
            <a:off x="464949" y="1631115"/>
            <a:ext cx="11531026" cy="2289956"/>
          </a:xfrm>
        </p:spPr>
        <p:txBody>
          <a:bodyPr>
            <a:normAutofit/>
          </a:bodyPr>
          <a:lstStyle/>
          <a:p>
            <a:r>
              <a:rPr lang="fa-IR" sz="2400" b="1" dirty="0" smtClean="0">
                <a:solidFill>
                  <a:schemeClr val="accent6"/>
                </a:solidFill>
              </a:rPr>
              <a:t>تشکیل پروژه (مثلث بندی عکسهای مورد نظر) و استفاده از نرم افزارهای فتوگرامتری این روش دقیق ترین روش اندازه گیری در حالت سه بعدی میباشد و در عین حال مستلزم هزینه بالااست.</a:t>
            </a:r>
            <a:endParaRPr lang="fa-IR" sz="2400" b="1" dirty="0">
              <a:solidFill>
                <a:schemeClr val="accent6"/>
              </a:solidFill>
            </a:endParaRPr>
          </a:p>
        </p:txBody>
      </p:sp>
    </p:spTree>
    <p:extLst>
      <p:ext uri="{BB962C8B-B14F-4D97-AF65-F5344CB8AC3E}">
        <p14:creationId xmlns:p14="http://schemas.microsoft.com/office/powerpoint/2010/main" val="1024575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3779" y="622355"/>
            <a:ext cx="11603421" cy="5620789"/>
          </a:xfrm>
        </p:spPr>
        <p:txBody>
          <a:bodyPr>
            <a:normAutofit/>
          </a:bodyPr>
          <a:lstStyle/>
          <a:p>
            <a:pPr algn="r" rtl="1"/>
            <a:r>
              <a:rPr lang="fa-IR" b="1" dirty="0" smtClean="0">
                <a:solidFill>
                  <a:schemeClr val="accent6"/>
                </a:solidFill>
              </a:rPr>
              <a:t>از طرف دیگر عکسهای هوایی با استفاده از سیتم تصویری مرکزی به وجود می آیند. لذا موقعیت و هندسه اشیا و پدیده های روی عکس نسبی است:</a:t>
            </a:r>
          </a:p>
          <a:p>
            <a:pPr algn="r" rtl="1"/>
            <a:r>
              <a:rPr lang="fa-IR" b="1" dirty="0" smtClean="0">
                <a:solidFill>
                  <a:schemeClr val="accent6"/>
                </a:solidFill>
              </a:rPr>
              <a:t>یعنی به این بستگی دارد که این عکس از کجا گرفته شده و این پدیده نسبت به محل گرفتن عکس در کجا واقع شده است.</a:t>
            </a:r>
          </a:p>
          <a:p>
            <a:pPr algn="r" rtl="1"/>
            <a:r>
              <a:rPr lang="fa-IR" b="1" dirty="0" smtClean="0">
                <a:solidFill>
                  <a:schemeClr val="accent6"/>
                </a:solidFill>
              </a:rPr>
              <a:t>لذا عکس های هوایی دارای جا به جایی و تابیدگی است:</a:t>
            </a:r>
          </a:p>
          <a:p>
            <a:endParaRPr lang="fa-IR" dirty="0"/>
          </a:p>
        </p:txBody>
      </p:sp>
    </p:spTree>
    <p:extLst>
      <p:ext uri="{BB962C8B-B14F-4D97-AF65-F5344CB8AC3E}">
        <p14:creationId xmlns:p14="http://schemas.microsoft.com/office/powerpoint/2010/main" val="1256698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1839904" cy="1053885"/>
          </a:xfrm>
        </p:spPr>
        <p:txBody>
          <a:bodyPr>
            <a:noAutofit/>
          </a:bodyPr>
          <a:lstStyle/>
          <a:p>
            <a:pPr algn="r" rtl="1"/>
            <a:r>
              <a:rPr lang="fa-IR" sz="4400" b="1" dirty="0">
                <a:solidFill>
                  <a:schemeClr val="accent6"/>
                </a:solidFill>
                <a:effectLst>
                  <a:outerShdw blurRad="38100" dist="38100" dir="2700000" algn="tl">
                    <a:srgbClr val="000000">
                      <a:alpha val="43137"/>
                    </a:srgbClr>
                  </a:outerShdw>
                </a:effectLst>
              </a:rPr>
              <a:t>تفاوت نقشه و عکس هوایی از نظر سیستم تصویری</a:t>
            </a:r>
          </a:p>
        </p:txBody>
      </p:sp>
      <p:pic>
        <p:nvPicPr>
          <p:cNvPr id="4" name="Picture 2" descr="http://www.geog.ucsb.edu/~jeff/115a/lectures/geometry/ortho.jpg"/>
          <p:cNvPicPr>
            <a:picLocks noChangeAspect="1" noChangeArrowheads="1"/>
          </p:cNvPicPr>
          <p:nvPr/>
        </p:nvPicPr>
        <p:blipFill>
          <a:blip r:embed="rId2"/>
          <a:srcRect/>
          <a:stretch>
            <a:fillRect/>
          </a:stretch>
        </p:blipFill>
        <p:spPr bwMode="auto">
          <a:xfrm>
            <a:off x="1447800" y="1371600"/>
            <a:ext cx="6629400" cy="4905757"/>
          </a:xfrm>
          <a:prstGeom prst="rect">
            <a:avLst/>
          </a:prstGeom>
          <a:noFill/>
        </p:spPr>
      </p:pic>
    </p:spTree>
    <p:extLst>
      <p:ext uri="{BB962C8B-B14F-4D97-AF65-F5344CB8AC3E}">
        <p14:creationId xmlns:p14="http://schemas.microsoft.com/office/powerpoint/2010/main" val="1929928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248" y="255259"/>
            <a:ext cx="11776842" cy="1226699"/>
          </a:xfrm>
        </p:spPr>
        <p:txBody>
          <a:bodyPr/>
          <a:lstStyle/>
          <a:p>
            <a:r>
              <a:rPr lang="fa-IR" b="1" dirty="0" smtClean="0">
                <a:solidFill>
                  <a:schemeClr val="accent6"/>
                </a:solidFill>
                <a:effectLst>
                  <a:outerShdw blurRad="38100" dist="38100" dir="2700000" algn="tl">
                    <a:srgbClr val="000000">
                      <a:alpha val="43137"/>
                    </a:srgbClr>
                  </a:outerShdw>
                </a:effectLst>
              </a:rPr>
              <a:t>پدیده جابه جایی در عکسهای هوایی</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52248" y="1860331"/>
            <a:ext cx="11776842" cy="2065283"/>
          </a:xfrm>
        </p:spPr>
        <p:txBody>
          <a:bodyPr>
            <a:normAutofit lnSpcReduction="10000"/>
          </a:bodyPr>
          <a:lstStyle/>
          <a:p>
            <a:pPr algn="r" rtl="1"/>
            <a:r>
              <a:rPr lang="fa-IR" b="1" dirty="0" smtClean="0">
                <a:solidFill>
                  <a:schemeClr val="accent6"/>
                </a:solidFill>
              </a:rPr>
              <a:t>اگر نقشه یک منطقه را روی کاغذ شفاف (کالک) چاپ یا رسم نماییم و این کاغذ شفاف را روی عکس هوایی هم مقیاس همان منطقه قرار دهیم،</a:t>
            </a:r>
          </a:p>
          <a:p>
            <a:pPr algn="r" rtl="1"/>
            <a:r>
              <a:rPr lang="fa-IR" b="1" dirty="0" smtClean="0">
                <a:solidFill>
                  <a:schemeClr val="accent6"/>
                </a:solidFill>
              </a:rPr>
              <a:t>خواهیم دید که نقاط مشترک دو تصویر روی هم منطبق نمی گردند که این انحراف نقاط مشابه را</a:t>
            </a:r>
          </a:p>
          <a:p>
            <a:pPr algn="r" rtl="1"/>
            <a:r>
              <a:rPr lang="fa-IR" b="1" dirty="0" smtClean="0">
                <a:solidFill>
                  <a:schemeClr val="accent6"/>
                </a:solidFill>
              </a:rPr>
              <a:t>جا به جایی در عکس هوایی گویند.</a:t>
            </a:r>
          </a:p>
          <a:p>
            <a:endParaRPr lang="fa-IR" dirty="0"/>
          </a:p>
        </p:txBody>
      </p:sp>
    </p:spTree>
    <p:extLst>
      <p:ext uri="{BB962C8B-B14F-4D97-AF65-F5344CB8AC3E}">
        <p14:creationId xmlns:p14="http://schemas.microsoft.com/office/powerpoint/2010/main" val="3399834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952" y="318322"/>
            <a:ext cx="11666482" cy="1037513"/>
          </a:xfrm>
        </p:spPr>
        <p:txBody>
          <a:bodyPr/>
          <a:lstStyle/>
          <a:p>
            <a:pPr algn="r" rtl="1"/>
            <a:r>
              <a:rPr lang="fa-IR" b="1" dirty="0" smtClean="0">
                <a:solidFill>
                  <a:schemeClr val="accent6"/>
                </a:solidFill>
                <a:effectLst>
                  <a:outerShdw blurRad="38100" dist="38100" dir="2700000" algn="tl">
                    <a:srgbClr val="000000">
                      <a:alpha val="43137"/>
                    </a:srgbClr>
                  </a:outerShdw>
                </a:effectLst>
              </a:rPr>
              <a:t>دلایل جا به جایی</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fa-IR"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247436466"/>
              </p:ext>
            </p:extLst>
          </p:nvPr>
        </p:nvGraphicFramePr>
        <p:xfrm>
          <a:off x="1235075" y="1955800"/>
          <a:ext cx="10956925" cy="423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1752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8015" y="271025"/>
            <a:ext cx="11713778" cy="1069044"/>
          </a:xfrm>
        </p:spPr>
        <p:txBody>
          <a:bodyPr/>
          <a:lstStyle/>
          <a:p>
            <a:pPr algn="r" rtl="1"/>
            <a:r>
              <a:rPr lang="fa-IR" b="1" dirty="0" smtClean="0">
                <a:solidFill>
                  <a:schemeClr val="accent6"/>
                </a:solidFill>
                <a:effectLst>
                  <a:outerShdw blurRad="38100" dist="38100" dir="2700000" algn="tl">
                    <a:srgbClr val="000000">
                      <a:alpha val="43137"/>
                    </a:srgbClr>
                  </a:outerShdw>
                </a:effectLst>
              </a:rPr>
              <a:t>تعاریف:</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68015" y="1536755"/>
            <a:ext cx="11713777" cy="5147823"/>
          </a:xfrm>
        </p:spPr>
        <p:txBody>
          <a:bodyPr>
            <a:normAutofit/>
          </a:bodyPr>
          <a:lstStyle/>
          <a:p>
            <a:pPr algn="r" rtl="1"/>
            <a:r>
              <a:rPr lang="fa-IR" dirty="0" smtClean="0">
                <a:solidFill>
                  <a:schemeClr val="accent6"/>
                </a:solidFill>
                <a:effectLst>
                  <a:outerShdw blurRad="38100" dist="38100" dir="2700000" algn="tl">
                    <a:srgbClr val="000000">
                      <a:alpha val="43137"/>
                    </a:srgbClr>
                  </a:outerShdw>
                </a:effectLst>
              </a:rPr>
              <a:t>نقطه اصلی </a:t>
            </a:r>
            <a:r>
              <a:rPr lang="en-US" dirty="0" smtClean="0">
                <a:solidFill>
                  <a:schemeClr val="accent6"/>
                </a:solidFill>
                <a:effectLst>
                  <a:outerShdw blurRad="38100" dist="38100" dir="2700000" algn="tl">
                    <a:srgbClr val="000000">
                      <a:alpha val="43137"/>
                    </a:srgbClr>
                  </a:outerShdw>
                </a:effectLst>
              </a:rPr>
              <a:t>Principle Point</a:t>
            </a:r>
            <a:r>
              <a:rPr lang="fa-IR" dirty="0" smtClean="0">
                <a:solidFill>
                  <a:schemeClr val="accent6"/>
                </a:solidFill>
                <a:effectLst>
                  <a:outerShdw blurRad="38100" dist="38100" dir="2700000" algn="tl">
                    <a:srgbClr val="000000">
                      <a:alpha val="43137"/>
                    </a:srgbClr>
                  </a:outerShdw>
                </a:effectLst>
              </a:rPr>
              <a:t>:</a:t>
            </a:r>
          </a:p>
          <a:p>
            <a:pPr algn="r" rtl="1"/>
            <a:r>
              <a:rPr lang="fa-IR" b="1" dirty="0" smtClean="0">
                <a:solidFill>
                  <a:schemeClr val="accent6"/>
                </a:solidFill>
                <a:effectLst>
                  <a:outerShdw blurRad="38100" dist="38100" dir="2700000" algn="tl">
                    <a:srgbClr val="000000">
                      <a:alpha val="43137"/>
                    </a:srgbClr>
                  </a:outerShdw>
                </a:effectLst>
              </a:rPr>
              <a:t>تصویر عمودی مرکز منطقه عکسبرداری (پرسپکتیو) روی سطح فیلم که با حروف </a:t>
            </a:r>
            <a:r>
              <a:rPr lang="en-US" b="1" dirty="0" smtClean="0">
                <a:solidFill>
                  <a:schemeClr val="accent6"/>
                </a:solidFill>
                <a:effectLst>
                  <a:outerShdw blurRad="38100" dist="38100" dir="2700000" algn="tl">
                    <a:srgbClr val="000000">
                      <a:alpha val="43137"/>
                    </a:srgbClr>
                  </a:outerShdw>
                </a:effectLst>
              </a:rPr>
              <a:t>pp</a:t>
            </a:r>
            <a:r>
              <a:rPr lang="fa-IR" b="1" dirty="0" smtClean="0">
                <a:solidFill>
                  <a:schemeClr val="accent6"/>
                </a:solidFill>
                <a:effectLst>
                  <a:outerShdw blurRad="38100" dist="38100" dir="2700000" algn="tl">
                    <a:srgbClr val="000000">
                      <a:alpha val="43137"/>
                    </a:srgbClr>
                  </a:outerShdw>
                </a:effectLst>
              </a:rPr>
              <a:t> مشخص میگردد.</a:t>
            </a:r>
          </a:p>
          <a:p>
            <a:pPr algn="r" rtl="1"/>
            <a:r>
              <a:rPr lang="fa-IR" b="1" dirty="0" smtClean="0">
                <a:solidFill>
                  <a:schemeClr val="accent6"/>
                </a:solidFill>
                <a:effectLst>
                  <a:outerShdw blurRad="38100" dist="38100" dir="2700000" algn="tl">
                    <a:srgbClr val="000000">
                      <a:alpha val="43137"/>
                    </a:srgbClr>
                  </a:outerShdw>
                </a:effectLst>
              </a:rPr>
              <a:t>نقطه شاقولی یا نادیر </a:t>
            </a:r>
            <a:r>
              <a:rPr lang="en-US" b="1" dirty="0" smtClean="0">
                <a:solidFill>
                  <a:schemeClr val="accent6"/>
                </a:solidFill>
                <a:effectLst>
                  <a:outerShdw blurRad="38100" dist="38100" dir="2700000" algn="tl">
                    <a:srgbClr val="000000">
                      <a:alpha val="43137"/>
                    </a:srgbClr>
                  </a:outerShdw>
                </a:effectLst>
              </a:rPr>
              <a:t>Nadir</a:t>
            </a:r>
            <a:r>
              <a:rPr lang="fa-IR" b="1" dirty="0" smtClean="0">
                <a:solidFill>
                  <a:schemeClr val="accent6"/>
                </a:solidFill>
                <a:effectLst>
                  <a:outerShdw blurRad="38100" dist="38100" dir="2700000" algn="tl">
                    <a:srgbClr val="000000">
                      <a:alpha val="43137"/>
                    </a:srgbClr>
                  </a:outerShdw>
                </a:effectLst>
              </a:rPr>
              <a:t>:</a:t>
            </a:r>
          </a:p>
          <a:p>
            <a:pPr algn="r" rtl="1"/>
            <a:r>
              <a:rPr lang="fa-IR" b="1" dirty="0" smtClean="0">
                <a:solidFill>
                  <a:schemeClr val="accent6"/>
                </a:solidFill>
                <a:effectLst>
                  <a:outerShdw blurRad="38100" dist="38100" dir="2700000" algn="tl">
                    <a:srgbClr val="000000">
                      <a:alpha val="43137"/>
                    </a:srgbClr>
                  </a:outerShdw>
                </a:effectLst>
              </a:rPr>
              <a:t>خط شاقولی که از مرکز پرسپکتیو بگذرد، سطح فیلم را در یک نقطه قطع میکند. این نقطه را نادیر یا نقطه شاقولی گویند که با حروف </a:t>
            </a:r>
            <a:r>
              <a:rPr lang="en-US" b="1" dirty="0" smtClean="0">
                <a:solidFill>
                  <a:schemeClr val="accent6"/>
                </a:solidFill>
                <a:effectLst>
                  <a:outerShdw blurRad="38100" dist="38100" dir="2700000" algn="tl">
                    <a:srgbClr val="000000">
                      <a:alpha val="43137"/>
                    </a:srgbClr>
                  </a:outerShdw>
                </a:effectLst>
              </a:rPr>
              <a:t>N.P</a:t>
            </a:r>
            <a:r>
              <a:rPr lang="fa-IR" b="1" dirty="0" smtClean="0">
                <a:solidFill>
                  <a:schemeClr val="accent6"/>
                </a:solidFill>
                <a:effectLst>
                  <a:outerShdw blurRad="38100" dist="38100" dir="2700000" algn="tl">
                    <a:srgbClr val="000000">
                      <a:alpha val="43137"/>
                    </a:srgbClr>
                  </a:outerShdw>
                </a:effectLst>
              </a:rPr>
              <a:t> مشخص میگردد.</a:t>
            </a:r>
          </a:p>
          <a:p>
            <a:pPr algn="r" rtl="1"/>
            <a:r>
              <a:rPr lang="fa-IR" b="1" dirty="0" smtClean="0">
                <a:solidFill>
                  <a:schemeClr val="accent6"/>
                </a:solidFill>
                <a:effectLst>
                  <a:outerShdw blurRad="38100" dist="38100" dir="2700000" algn="tl">
                    <a:srgbClr val="000000">
                      <a:alpha val="43137"/>
                    </a:srgbClr>
                  </a:outerShdw>
                </a:effectLst>
              </a:rPr>
              <a:t>نقطه مابین </a:t>
            </a:r>
            <a:r>
              <a:rPr lang="en-US" b="1" dirty="0" smtClean="0">
                <a:solidFill>
                  <a:schemeClr val="accent6"/>
                </a:solidFill>
                <a:effectLst>
                  <a:outerShdw blurRad="38100" dist="38100" dir="2700000" algn="tl">
                    <a:srgbClr val="000000">
                      <a:alpha val="43137"/>
                    </a:srgbClr>
                  </a:outerShdw>
                </a:effectLst>
              </a:rPr>
              <a:t>:</a:t>
            </a:r>
            <a:r>
              <a:rPr lang="en-US" b="1" dirty="0" err="1" smtClean="0">
                <a:solidFill>
                  <a:schemeClr val="accent6"/>
                </a:solidFill>
                <a:effectLst>
                  <a:outerShdw blurRad="38100" dist="38100" dir="2700000" algn="tl">
                    <a:srgbClr val="000000">
                      <a:alpha val="43137"/>
                    </a:srgbClr>
                  </a:outerShdw>
                </a:effectLst>
              </a:rPr>
              <a:t>Isocenter</a:t>
            </a:r>
            <a:endParaRPr lang="en-US" b="1" dirty="0" smtClean="0">
              <a:solidFill>
                <a:schemeClr val="accent6"/>
              </a:solidFill>
              <a:effectLst>
                <a:outerShdw blurRad="38100" dist="38100" dir="2700000" algn="tl">
                  <a:srgbClr val="000000">
                    <a:alpha val="43137"/>
                  </a:srgbClr>
                </a:outerShdw>
              </a:effectLst>
            </a:endParaRPr>
          </a:p>
          <a:p>
            <a:pPr algn="r" rtl="1"/>
            <a:r>
              <a:rPr lang="fa-IR" b="1" dirty="0" smtClean="0">
                <a:solidFill>
                  <a:schemeClr val="accent6"/>
                </a:solidFill>
                <a:effectLst>
                  <a:outerShdw blurRad="38100" dist="38100" dir="2700000" algn="tl">
                    <a:srgbClr val="000000">
                      <a:alpha val="43137"/>
                    </a:srgbClr>
                  </a:outerShdw>
                </a:effectLst>
              </a:rPr>
              <a:t>وقتی صفحه فیلم کاملا افقی نباشد، نقطه اصلی و نقطه شاقولی بر یکدیگر منطبق نبوده و فاصله دارند. نقطه مابین از محل برخورد نیمساز دو خط تشکیل دهنده نقطه شاقولی و نقطه اصلی با صفحه فیلم حاصل می گردد.</a:t>
            </a:r>
            <a:endParaRPr lang="en-US" b="1" dirty="0" smtClean="0">
              <a:solidFill>
                <a:schemeClr val="accent6"/>
              </a:solidFill>
              <a:effectLst>
                <a:outerShdw blurRad="38100" dist="38100" dir="2700000" algn="tl">
                  <a:srgbClr val="000000">
                    <a:alpha val="43137"/>
                  </a:srgbClr>
                </a:outerShdw>
              </a:effectLst>
            </a:endParaRPr>
          </a:p>
          <a:p>
            <a:endParaRPr lang="fa-IR" dirty="0"/>
          </a:p>
        </p:txBody>
      </p:sp>
    </p:spTree>
    <p:extLst>
      <p:ext uri="{BB962C8B-B14F-4D97-AF65-F5344CB8AC3E}">
        <p14:creationId xmlns:p14="http://schemas.microsoft.com/office/powerpoint/2010/main" val="4102678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g.ucsb.edu/~jeff/115a/lectures/geometry/pitch.jpg"/>
          <p:cNvPicPr>
            <a:picLocks noGrp="1" noChangeAspect="1" noChangeArrowheads="1"/>
          </p:cNvPicPr>
          <p:nvPr>
            <p:ph idx="4294967295"/>
          </p:nvPr>
        </p:nvPicPr>
        <p:blipFill>
          <a:blip r:embed="rId2"/>
          <a:srcRect/>
          <a:stretch>
            <a:fillRect/>
          </a:stretch>
        </p:blipFill>
        <p:spPr bwMode="auto">
          <a:xfrm>
            <a:off x="402956" y="632875"/>
            <a:ext cx="10748963" cy="5659437"/>
          </a:xfrm>
          <a:prstGeom prst="rect">
            <a:avLst/>
          </a:prstGeom>
          <a:noFill/>
        </p:spPr>
      </p:pic>
    </p:spTree>
    <p:extLst>
      <p:ext uri="{BB962C8B-B14F-4D97-AF65-F5344CB8AC3E}">
        <p14:creationId xmlns:p14="http://schemas.microsoft.com/office/powerpoint/2010/main" val="2557112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9187" y="756746"/>
            <a:ext cx="11855668" cy="1072054"/>
          </a:xfrm>
        </p:spPr>
        <p:txBody>
          <a:bodyPr/>
          <a:lstStyle/>
          <a:p>
            <a:pPr algn="r" rtl="1"/>
            <a:r>
              <a:rPr lang="fa-IR" b="1" dirty="0">
                <a:solidFill>
                  <a:schemeClr val="accent6"/>
                </a:solidFill>
              </a:rPr>
              <a:t>در عکسهای هوایی قائم؛ یعنی وقتی صفحه فیلم کاملاً افقی باشد، نقطه اصلی و نقطه شاقولی بر یکدیگر منطبق بوده و نقطه مابین هم وجود ندارد.</a:t>
            </a:r>
          </a:p>
          <a:p>
            <a:endParaRPr lang="fa-IR" dirty="0"/>
          </a:p>
        </p:txBody>
      </p:sp>
      <p:pic>
        <p:nvPicPr>
          <p:cNvPr id="4" name="Picture 2" descr="http://ts1.mm.bing.net/th?id=H.4976081323360408&amp;pid=15.1"/>
          <p:cNvPicPr>
            <a:picLocks noChangeAspect="1" noChangeArrowheads="1"/>
          </p:cNvPicPr>
          <p:nvPr/>
        </p:nvPicPr>
        <p:blipFill>
          <a:blip r:embed="rId2"/>
          <a:srcRect/>
          <a:stretch>
            <a:fillRect/>
          </a:stretch>
        </p:blipFill>
        <p:spPr bwMode="auto">
          <a:xfrm>
            <a:off x="504497" y="1828800"/>
            <a:ext cx="5076496" cy="4698123"/>
          </a:xfrm>
          <a:prstGeom prst="rect">
            <a:avLst/>
          </a:prstGeom>
          <a:noFill/>
        </p:spPr>
      </p:pic>
    </p:spTree>
    <p:extLst>
      <p:ext uri="{BB962C8B-B14F-4D97-AF65-F5344CB8AC3E}">
        <p14:creationId xmlns:p14="http://schemas.microsoft.com/office/powerpoint/2010/main" val="1851399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2233" y="1184746"/>
            <a:ext cx="9001462" cy="3992003"/>
          </a:xfrm>
        </p:spPr>
        <p:txBody>
          <a:bodyPr>
            <a:normAutofit fontScale="90000"/>
          </a:bodyPr>
          <a:lstStyle/>
          <a:p>
            <a:pPr marL="457200" indent="-457200" algn="r">
              <a:buFont typeface="Wingdings" panose="05000000000000000000" pitchFamily="2" charset="2"/>
              <a:buChar char="v"/>
            </a:pPr>
            <a:r>
              <a:rPr lang="fa-IR" sz="2700" b="0" dirty="0">
                <a:solidFill>
                  <a:schemeClr val="accent6"/>
                </a:solidFill>
                <a:effectLst/>
                <a:cs typeface="B Nazanin" panose="00000400000000000000" pitchFamily="2" charset="-78"/>
              </a:rPr>
              <a:t>امریکایی ها بعد از 70 سال اشنایی با انواع دوربین ها و </a:t>
            </a:r>
            <a:r>
              <a:rPr lang="fa-IR" sz="2700" b="0" dirty="0" smtClean="0">
                <a:solidFill>
                  <a:schemeClr val="accent6"/>
                </a:solidFill>
                <a:effectLst/>
                <a:cs typeface="B Nazanin" panose="00000400000000000000" pitchFamily="2" charset="-78"/>
              </a:rPr>
              <a:t>تکنیک </a:t>
            </a:r>
            <a:r>
              <a:rPr lang="fa-IR" sz="2700" b="0" dirty="0">
                <a:solidFill>
                  <a:schemeClr val="accent6"/>
                </a:solidFill>
                <a:effectLst/>
                <a:cs typeface="B Nazanin" panose="00000400000000000000" pitchFamily="2" charset="-78"/>
              </a:rPr>
              <a:t>های عکس برداری هوایی ، اولین متخصصانی بودند که کشورمان را با ادبیات عکس برداری هوایی اشنا کرده و انجام پروژه های عکس برداری هوایی را در ایران برای اولین بار شروع کردند </a:t>
            </a:r>
            <a:r>
              <a:rPr lang="fa-IR" sz="2700" b="0" dirty="0" smtClean="0">
                <a:solidFill>
                  <a:schemeClr val="accent6"/>
                </a:solidFill>
                <a:effectLst/>
                <a:cs typeface="B Nazanin" panose="00000400000000000000" pitchFamily="2" charset="-78"/>
              </a:rPr>
              <a:t>.</a:t>
            </a:r>
            <a:br>
              <a:rPr lang="fa-IR" sz="2700" b="0" dirty="0" smtClean="0">
                <a:solidFill>
                  <a:schemeClr val="accent6"/>
                </a:solidFill>
                <a:effectLst/>
                <a:cs typeface="B Nazanin" panose="00000400000000000000" pitchFamily="2" charset="-78"/>
              </a:rPr>
            </a:br>
            <a:r>
              <a:rPr lang="fa-IR" sz="2700" b="0" dirty="0">
                <a:solidFill>
                  <a:schemeClr val="accent6"/>
                </a:solidFill>
                <a:effectLst/>
                <a:cs typeface="B Nazanin" panose="00000400000000000000" pitchFamily="2" charset="-78"/>
              </a:rPr>
              <a:t/>
            </a:r>
            <a:br>
              <a:rPr lang="fa-IR" sz="2700" b="0" dirty="0">
                <a:solidFill>
                  <a:schemeClr val="accent6"/>
                </a:solidFill>
                <a:effectLst/>
                <a:cs typeface="B Nazanin" panose="00000400000000000000" pitchFamily="2" charset="-78"/>
              </a:rPr>
            </a:br>
            <a:r>
              <a:rPr lang="fa-IR" sz="2700" b="0" dirty="0">
                <a:solidFill>
                  <a:schemeClr val="accent6"/>
                </a:solidFill>
                <a:effectLst/>
                <a:cs typeface="B Nazanin" panose="00000400000000000000" pitchFamily="2" charset="-78"/>
              </a:rPr>
              <a:t/>
            </a:r>
            <a:br>
              <a:rPr lang="fa-IR" sz="2700" b="0" dirty="0">
                <a:solidFill>
                  <a:schemeClr val="accent6"/>
                </a:solidFill>
                <a:effectLst/>
                <a:cs typeface="B Nazanin" panose="00000400000000000000" pitchFamily="2" charset="-78"/>
              </a:rPr>
            </a:br>
            <a:r>
              <a:rPr lang="fa-IR" sz="2700" b="0" dirty="0">
                <a:solidFill>
                  <a:schemeClr val="accent6"/>
                </a:solidFill>
                <a:effectLst/>
                <a:cs typeface="B Nazanin" panose="00000400000000000000" pitchFamily="2" charset="-78"/>
              </a:rPr>
              <a:t>در سال 1314 شمسی اریک اشمیت امریکایی به منظور انجام مطالعات باستانشناسی و بناهای تاریخی افتخار نخستین پرواز هوایی را بر روی ایران برای تهیه عکس های هوایی از ان خود کرد</a:t>
            </a:r>
            <a:r>
              <a:rPr lang="fa-IR" sz="2700" b="0" dirty="0" smtClean="0">
                <a:solidFill>
                  <a:schemeClr val="accent6"/>
                </a:solidFill>
                <a:effectLst/>
                <a:cs typeface="B Nazanin" panose="00000400000000000000" pitchFamily="2" charset="-78"/>
              </a:rPr>
              <a:t>، وی </a:t>
            </a:r>
            <a:r>
              <a:rPr lang="fa-IR" sz="2700" b="0" dirty="0">
                <a:solidFill>
                  <a:schemeClr val="accent6"/>
                </a:solidFill>
                <a:effectLst/>
                <a:cs typeface="B Nazanin" panose="00000400000000000000" pitchFamily="2" charset="-78"/>
              </a:rPr>
              <a:t>همچنین اولین عکس هوایی مایل را در 27 شهریور همان سال از محلی به نام دروازه شمال شهر تهران از ارتفاع 915متری گرفت که ابعاد عکس هوایی مذکور 13*18 سانتی متر بود.</a:t>
            </a:r>
            <a:r>
              <a:rPr lang="fa-IR" b="0" dirty="0">
                <a:effectLst/>
              </a:rPr>
              <a:t/>
            </a:r>
            <a:br>
              <a:rPr lang="fa-IR" b="0" dirty="0">
                <a:effectLst/>
              </a:rPr>
            </a:br>
            <a:endParaRPr lang="en-US" dirty="0"/>
          </a:p>
        </p:txBody>
      </p:sp>
    </p:spTree>
    <p:extLst>
      <p:ext uri="{BB962C8B-B14F-4D97-AF65-F5344CB8AC3E}">
        <p14:creationId xmlns:p14="http://schemas.microsoft.com/office/powerpoint/2010/main" val="684318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24" y="286791"/>
            <a:ext cx="11918731" cy="736097"/>
          </a:xfrm>
        </p:spPr>
        <p:txBody>
          <a:bodyPr>
            <a:normAutofit fontScale="90000"/>
          </a:bodyPr>
          <a:lstStyle/>
          <a:p>
            <a:pPr algn="r" rtl="1"/>
            <a:r>
              <a:rPr lang="fa-IR" dirty="0" smtClean="0">
                <a:solidFill>
                  <a:schemeClr val="accent6"/>
                </a:solidFill>
                <a:effectLst>
                  <a:outerShdw blurRad="38100" dist="38100" dir="2700000" algn="tl">
                    <a:srgbClr val="000000">
                      <a:alpha val="43137"/>
                    </a:srgbClr>
                  </a:outerShdw>
                </a:effectLst>
              </a:rPr>
              <a:t>خط شاقولی</a:t>
            </a:r>
            <a:endParaRPr lang="fa-IR"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26124" y="1371600"/>
            <a:ext cx="11918731" cy="5297214"/>
          </a:xfrm>
        </p:spPr>
        <p:txBody>
          <a:bodyPr/>
          <a:lstStyle/>
          <a:p>
            <a:endParaRPr lang="fa-IR" dirty="0"/>
          </a:p>
        </p:txBody>
      </p:sp>
      <p:pic>
        <p:nvPicPr>
          <p:cNvPr id="4" name="Content Placeholder 3" descr="2805_3.gif"/>
          <p:cNvPicPr>
            <a:picLocks noGrp="1" noChangeAspect="1"/>
          </p:cNvPicPr>
          <p:nvPr>
            <p:ph idx="4294967295"/>
          </p:nvPr>
        </p:nvPicPr>
        <p:blipFill>
          <a:blip r:embed="rId2"/>
          <a:stretch>
            <a:fillRect/>
          </a:stretch>
        </p:blipFill>
        <p:spPr>
          <a:xfrm>
            <a:off x="0" y="1371600"/>
            <a:ext cx="9236075" cy="5297488"/>
          </a:xfrm>
        </p:spPr>
      </p:pic>
      <p:pic>
        <p:nvPicPr>
          <p:cNvPr id="5" name="Content Placeholder 3" descr="2805_3.gif"/>
          <p:cNvPicPr>
            <a:picLocks noGrp="1" noChangeAspect="1"/>
          </p:cNvPicPr>
          <p:nvPr>
            <p:ph idx="4294967295"/>
          </p:nvPr>
        </p:nvPicPr>
        <p:blipFill>
          <a:blip r:embed="rId2"/>
          <a:stretch>
            <a:fillRect/>
          </a:stretch>
        </p:blipFill>
        <p:spPr>
          <a:xfrm>
            <a:off x="1316038" y="1244600"/>
            <a:ext cx="10875962" cy="5424488"/>
          </a:xfrm>
        </p:spPr>
      </p:pic>
    </p:spTree>
    <p:extLst>
      <p:ext uri="{BB962C8B-B14F-4D97-AF65-F5344CB8AC3E}">
        <p14:creationId xmlns:p14="http://schemas.microsoft.com/office/powerpoint/2010/main" val="16509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960" y="1115877"/>
            <a:ext cx="11512301" cy="1180543"/>
          </a:xfrm>
        </p:spPr>
        <p:txBody>
          <a:bodyPr>
            <a:normAutofit fontScale="90000"/>
          </a:bodyPr>
          <a:lstStyle/>
          <a:p>
            <a:pPr algn="r" rtl="1"/>
            <a:r>
              <a:rPr lang="fa-IR" b="1" dirty="0">
                <a:solidFill>
                  <a:schemeClr val="accent6"/>
                </a:solidFill>
                <a:effectLst>
                  <a:outerShdw blurRad="38100" dist="38100" dir="2700000" algn="tl">
                    <a:srgbClr val="000000">
                      <a:alpha val="43137"/>
                    </a:srgbClr>
                  </a:outerShdw>
                </a:effectLst>
              </a:rPr>
              <a:t>جابه جایی در اثر اختلاف ارتفاع (توپوگرافی)</a:t>
            </a:r>
            <a:r>
              <a:rPr lang="fa-IR" b="1" dirty="0">
                <a:solidFill>
                  <a:srgbClr val="FFFF00"/>
                </a:solidFill>
                <a:effectLst>
                  <a:outerShdw blurRad="38100" dist="38100" dir="2700000" algn="tl">
                    <a:srgbClr val="000000">
                      <a:alpha val="43137"/>
                    </a:srgbClr>
                  </a:outerShdw>
                </a:effectLst>
              </a:rPr>
              <a:t/>
            </a:r>
            <a:br>
              <a:rPr lang="fa-IR" b="1" dirty="0">
                <a:solidFill>
                  <a:srgbClr val="FFFF00"/>
                </a:solidFill>
                <a:effectLst>
                  <a:outerShdw blurRad="38100" dist="38100" dir="2700000" algn="tl">
                    <a:srgbClr val="000000">
                      <a:alpha val="43137"/>
                    </a:srgbClr>
                  </a:outerShdw>
                </a:effectLst>
              </a:rPr>
            </a:br>
            <a:endParaRPr lang="fa-IR" dirty="0"/>
          </a:p>
        </p:txBody>
      </p:sp>
      <p:sp>
        <p:nvSpPr>
          <p:cNvPr id="3" name="Subtitle 2"/>
          <p:cNvSpPr>
            <a:spLocks noGrp="1"/>
          </p:cNvSpPr>
          <p:nvPr>
            <p:ph type="subTitle" idx="1"/>
          </p:nvPr>
        </p:nvSpPr>
        <p:spPr>
          <a:xfrm>
            <a:off x="173420" y="1908963"/>
            <a:ext cx="11776841" cy="4587766"/>
          </a:xfrm>
        </p:spPr>
        <p:txBody>
          <a:bodyPr/>
          <a:lstStyle/>
          <a:p>
            <a:pPr algn="r" rtl="1"/>
            <a:r>
              <a:rPr lang="fa-IR" b="1" dirty="0">
                <a:solidFill>
                  <a:schemeClr val="accent6"/>
                </a:solidFill>
              </a:rPr>
              <a:t>جابه جایی شعاعی نقاط نسبت به مرکز نادیر یا نقطه شاقولی</a:t>
            </a:r>
          </a:p>
          <a:p>
            <a:pPr algn="r" rtl="1"/>
            <a:r>
              <a:rPr lang="fa-IR" b="1" dirty="0">
                <a:solidFill>
                  <a:schemeClr val="accent6"/>
                </a:solidFill>
              </a:rPr>
              <a:t>برای نقاط مرتفع تر از سطح مقیاس متوسط به طرف خارج از مرکز</a:t>
            </a:r>
          </a:p>
          <a:p>
            <a:pPr algn="r" rtl="1"/>
            <a:r>
              <a:rPr lang="fa-IR" b="1" dirty="0">
                <a:solidFill>
                  <a:schemeClr val="accent6"/>
                </a:solidFill>
              </a:rPr>
              <a:t>برای نقاط پایین تر از سطح مقیاس متوسط به طرف نقطه شاقولی</a:t>
            </a:r>
          </a:p>
          <a:p>
            <a:endParaRPr lang="fa-IR" dirty="0"/>
          </a:p>
        </p:txBody>
      </p:sp>
    </p:spTree>
    <p:extLst>
      <p:ext uri="{BB962C8B-B14F-4D97-AF65-F5344CB8AC3E}">
        <p14:creationId xmlns:p14="http://schemas.microsoft.com/office/powerpoint/2010/main" val="1147343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3779" y="599090"/>
            <a:ext cx="11729545" cy="1876096"/>
          </a:xfrm>
        </p:spPr>
        <p:txBody>
          <a:bodyPr/>
          <a:lstStyle/>
          <a:p>
            <a:pPr lvl="0" algn="r" rtl="1"/>
            <a:r>
              <a:rPr lang="fa-IR" b="1" dirty="0">
                <a:solidFill>
                  <a:schemeClr val="accent6"/>
                </a:solidFill>
                <a:effectLst>
                  <a:outerShdw blurRad="38100" dist="38100" dir="2700000" algn="tl">
                    <a:srgbClr val="000000">
                      <a:alpha val="43137"/>
                    </a:srgbClr>
                  </a:outerShdw>
                </a:effectLst>
              </a:rPr>
              <a:t>برای نقطه ای که در مرکز منطقه مورد عکسبرداری و درست زیر عدسی دوربین قرار دارد؛ جابه جایی وجود ندارد.</a:t>
            </a:r>
          </a:p>
          <a:p>
            <a:endParaRPr lang="fa-IR" dirty="0"/>
          </a:p>
        </p:txBody>
      </p:sp>
      <p:sp>
        <p:nvSpPr>
          <p:cNvPr id="4" name="Rounded Rectangle 3"/>
          <p:cNvSpPr/>
          <p:nvPr/>
        </p:nvSpPr>
        <p:spPr>
          <a:xfrm>
            <a:off x="2270233" y="1497724"/>
            <a:ext cx="6321973" cy="4603531"/>
          </a:xfrm>
          <a:prstGeom prst="roundRect">
            <a:avLst>
              <a:gd name="adj" fmla="val 10000"/>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344760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16" y="176432"/>
            <a:ext cx="11808373" cy="1037513"/>
          </a:xfrm>
        </p:spPr>
        <p:txBody>
          <a:bodyPr/>
          <a:lstStyle/>
          <a:p>
            <a:pPr algn="r" rtl="1"/>
            <a:r>
              <a:rPr lang="fa-IR" b="1" dirty="0" smtClean="0">
                <a:solidFill>
                  <a:schemeClr val="accent6"/>
                </a:solidFill>
                <a:effectLst>
                  <a:outerShdw blurRad="38100" dist="38100" dir="2700000" algn="tl">
                    <a:srgbClr val="000000">
                      <a:alpha val="43137"/>
                    </a:srgbClr>
                  </a:outerShdw>
                </a:effectLst>
              </a:rPr>
              <a:t>عوامل موثر در مقدار جا به جایی</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0717" y="1986455"/>
            <a:ext cx="11808372" cy="2849016"/>
          </a:xfrm>
        </p:spPr>
        <p:txBody>
          <a:bodyPr>
            <a:normAutofit/>
          </a:bodyPr>
          <a:lstStyle/>
          <a:p>
            <a:pPr algn="r" rtl="1"/>
            <a:r>
              <a:rPr lang="fa-IR" sz="2800" b="1" dirty="0" smtClean="0">
                <a:solidFill>
                  <a:srgbClr val="FFFF00"/>
                </a:solidFill>
                <a:effectLst>
                  <a:outerShdw blurRad="38100" dist="38100" dir="2700000" algn="tl">
                    <a:srgbClr val="000000">
                      <a:alpha val="43137"/>
                    </a:srgbClr>
                  </a:outerShdw>
                </a:effectLst>
              </a:rPr>
              <a:t> </a:t>
            </a:r>
            <a:r>
              <a:rPr lang="fa-IR" sz="2800" b="1" dirty="0" smtClean="0">
                <a:solidFill>
                  <a:schemeClr val="accent6"/>
                </a:solidFill>
                <a:effectLst>
                  <a:outerShdw blurRad="38100" dist="38100" dir="2700000" algn="tl">
                    <a:srgbClr val="000000">
                      <a:alpha val="43137"/>
                    </a:srgbClr>
                  </a:outerShdw>
                </a:effectLst>
              </a:rPr>
              <a:t>دوری و نزدیکی نقطه مورد نظر از مرکز فیلم:</a:t>
            </a:r>
            <a:r>
              <a:rPr lang="fa-IR" sz="2000" b="1" dirty="0" smtClean="0">
                <a:solidFill>
                  <a:schemeClr val="accent6"/>
                </a:solidFill>
              </a:rPr>
              <a:t>هر چه نقطه از مرکز فیلم دورتر باشد مقدار جا به جایی بیشتر است.</a:t>
            </a:r>
          </a:p>
          <a:p>
            <a:pPr lvl="4" algn="r" rtl="1"/>
            <a:endParaRPr lang="fa-IR" sz="2000" dirty="0" smtClean="0"/>
          </a:p>
          <a:p>
            <a:pPr lvl="4" algn="r" rtl="1"/>
            <a:endParaRPr lang="fa-IR" sz="2000" dirty="0" smtClean="0"/>
          </a:p>
          <a:p>
            <a:pPr algn="r" rtl="1"/>
            <a:r>
              <a:rPr lang="fa-IR" sz="2800" b="1" dirty="0" smtClean="0">
                <a:solidFill>
                  <a:srgbClr val="FFFF00"/>
                </a:solidFill>
                <a:effectLst>
                  <a:outerShdw blurRad="38100" dist="38100" dir="2700000" algn="tl">
                    <a:srgbClr val="000000">
                      <a:alpha val="43137"/>
                    </a:srgbClr>
                  </a:outerShdw>
                </a:effectLst>
              </a:rPr>
              <a:t> </a:t>
            </a:r>
            <a:r>
              <a:rPr lang="fa-IR" sz="2800" b="1" dirty="0" smtClean="0">
                <a:solidFill>
                  <a:schemeClr val="accent6"/>
                </a:solidFill>
                <a:effectLst>
                  <a:outerShdw blurRad="38100" dist="38100" dir="2700000" algn="tl">
                    <a:srgbClr val="000000">
                      <a:alpha val="43137"/>
                    </a:srgbClr>
                  </a:outerShdw>
                </a:effectLst>
              </a:rPr>
              <a:t>اختلاف ارتفاع نقطه مورد نظر از سطح مقیاس متوسط:</a:t>
            </a:r>
            <a:r>
              <a:rPr lang="fa-IR" sz="2000" b="1" dirty="0" smtClean="0">
                <a:solidFill>
                  <a:schemeClr val="accent6"/>
                </a:solidFill>
                <a:effectLst>
                  <a:outerShdw blurRad="38100" dist="38100" dir="2700000" algn="tl">
                    <a:srgbClr val="000000">
                      <a:alpha val="43137"/>
                    </a:srgbClr>
                  </a:outerShdw>
                </a:effectLst>
              </a:rPr>
              <a:t> </a:t>
            </a:r>
            <a:r>
              <a:rPr lang="fa-IR" sz="2000" b="1" dirty="0" smtClean="0">
                <a:solidFill>
                  <a:schemeClr val="accent6"/>
                </a:solidFill>
              </a:rPr>
              <a:t>هرچه اختلاف ارتفاع بیشتر جا به جایی بیشتر است.</a:t>
            </a:r>
            <a:endParaRPr lang="fa-IR" sz="2000" b="1" dirty="0">
              <a:solidFill>
                <a:schemeClr val="accent6"/>
              </a:solidFill>
            </a:endParaRPr>
          </a:p>
        </p:txBody>
      </p:sp>
    </p:spTree>
    <p:extLst>
      <p:ext uri="{BB962C8B-B14F-4D97-AF65-F5344CB8AC3E}">
        <p14:creationId xmlns:p14="http://schemas.microsoft.com/office/powerpoint/2010/main" val="305380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solidFill>
                  <a:schemeClr val="accent6"/>
                </a:solidFill>
                <a:effectLst>
                  <a:outerShdw blurRad="38100" dist="38100" dir="2700000" algn="tl">
                    <a:srgbClr val="000000">
                      <a:alpha val="43137"/>
                    </a:srgbClr>
                  </a:outerShdw>
                </a:effectLst>
              </a:rPr>
              <a:t>تاثیر فاصله کانونی در جا به جایی</a:t>
            </a:r>
            <a:endParaRPr lang="fa-IR" b="1" dirty="0">
              <a:solidFill>
                <a:schemeClr val="accent6"/>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64885377"/>
              </p:ext>
            </p:extLst>
          </p:nvPr>
        </p:nvGraphicFramePr>
        <p:xfrm>
          <a:off x="2842260" y="1734672"/>
          <a:ext cx="7223760" cy="4235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1284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03677072"/>
              </p:ext>
            </p:extLst>
          </p:nvPr>
        </p:nvGraphicFramePr>
        <p:xfrm>
          <a:off x="1952786" y="1146875"/>
          <a:ext cx="7687160" cy="5331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3409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613" y="-15498"/>
            <a:ext cx="8534400" cy="1162373"/>
          </a:xfrm>
        </p:spPr>
        <p:txBody>
          <a:bodyPr/>
          <a:lstStyle/>
          <a:p>
            <a:pPr algn="r"/>
            <a:r>
              <a:rPr lang="fa-IR" b="1" dirty="0" smtClean="0">
                <a:solidFill>
                  <a:schemeClr val="accent6"/>
                </a:solidFill>
                <a:effectLst>
                  <a:outerShdw blurRad="38100" dist="38100" dir="2700000" algn="tl">
                    <a:srgbClr val="000000">
                      <a:alpha val="43137"/>
                    </a:srgbClr>
                  </a:outerShdw>
                </a:effectLst>
              </a:rPr>
              <a:t>فرمول محاسبه میزان جا به جایی</a:t>
            </a:r>
            <a:endParaRPr lang="fa-IR" b="1" dirty="0">
              <a:solidFill>
                <a:schemeClr val="accent6"/>
              </a:solidFill>
              <a:effectLst>
                <a:outerShdw blurRad="38100" dist="38100" dir="2700000" algn="tl">
                  <a:srgbClr val="000000">
                    <a:alpha val="43137"/>
                  </a:srgbClr>
                </a:outerShdw>
              </a:effectLst>
            </a:endParaRPr>
          </a:p>
        </p:txBody>
      </p:sp>
      <p:pic>
        <p:nvPicPr>
          <p:cNvPr id="6" name="Content Placeholder 5" descr="SN203029.JPG"/>
          <p:cNvPicPr>
            <a:picLocks noGrp="1" noChangeAspect="1"/>
          </p:cNvPicPr>
          <p:nvPr>
            <p:ph idx="1"/>
          </p:nvPr>
        </p:nvPicPr>
        <p:blipFill>
          <a:blip r:embed="rId2"/>
          <a:stretch>
            <a:fillRect/>
          </a:stretch>
        </p:blipFill>
        <p:spPr>
          <a:xfrm>
            <a:off x="1332855" y="3058654"/>
            <a:ext cx="10353675" cy="3660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Content Placeholder 5" descr="SN203033.JPG"/>
          <p:cNvPicPr>
            <a:picLocks noChangeAspect="1"/>
          </p:cNvPicPr>
          <p:nvPr/>
        </p:nvPicPr>
        <p:blipFill>
          <a:blip r:embed="rId3" cstate="print"/>
          <a:stretch>
            <a:fillRect/>
          </a:stretch>
        </p:blipFill>
        <p:spPr>
          <a:xfrm>
            <a:off x="192883" y="170482"/>
            <a:ext cx="2563233" cy="3537338"/>
          </a:xfrm>
          <a:prstGeom prst="rect">
            <a:avLst/>
          </a:prstGeom>
          <a:noFill/>
          <a:ln>
            <a:noFill/>
          </a:ln>
        </p:spPr>
      </p:pic>
    </p:spTree>
    <p:extLst>
      <p:ext uri="{BB962C8B-B14F-4D97-AF65-F5344CB8AC3E}">
        <p14:creationId xmlns:p14="http://schemas.microsoft.com/office/powerpoint/2010/main" val="1484414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092" y="91441"/>
            <a:ext cx="10515600" cy="1345473"/>
          </a:xfrm>
        </p:spPr>
        <p:txBody>
          <a:bodyPr/>
          <a:lstStyle/>
          <a:p>
            <a:pPr algn="r" rtl="1"/>
            <a:r>
              <a:rPr lang="fa-IR" b="1" dirty="0" smtClean="0">
                <a:solidFill>
                  <a:schemeClr val="accent6"/>
                </a:solidFill>
                <a:effectLst>
                  <a:outerShdw blurRad="38100" dist="38100" dir="2700000" algn="tl">
                    <a:srgbClr val="000000">
                      <a:alpha val="43137"/>
                    </a:srgbClr>
                  </a:outerShdw>
                </a:effectLst>
              </a:rPr>
              <a:t>حل مسئله</a:t>
            </a:r>
            <a:endParaRPr lang="fa-IR" b="1" dirty="0">
              <a:solidFill>
                <a:schemeClr val="accent6"/>
              </a:solidFill>
              <a:effectLst>
                <a:outerShdw blurRad="38100" dist="38100" dir="2700000" algn="tl">
                  <a:srgbClr val="000000">
                    <a:alpha val="43137"/>
                  </a:srgbClr>
                </a:outerShdw>
              </a:effectLst>
            </a:endParaRPr>
          </a:p>
        </p:txBody>
      </p:sp>
      <p:pic>
        <p:nvPicPr>
          <p:cNvPr id="4" name="Content Placeholder 3" descr="SN203028.JPG"/>
          <p:cNvPicPr>
            <a:picLocks noGrp="1" noChangeAspect="1"/>
          </p:cNvPicPr>
          <p:nvPr>
            <p:ph idx="1"/>
          </p:nvPr>
        </p:nvPicPr>
        <p:blipFill>
          <a:blip r:embed="rId2"/>
          <a:stretch>
            <a:fillRect/>
          </a:stretch>
        </p:blipFill>
        <p:spPr>
          <a:xfrm>
            <a:off x="1535331" y="2095500"/>
            <a:ext cx="9111812" cy="3695700"/>
          </a:xfrm>
        </p:spPr>
      </p:pic>
    </p:spTree>
    <p:extLst>
      <p:ext uri="{BB962C8B-B14F-4D97-AF65-F5344CB8AC3E}">
        <p14:creationId xmlns:p14="http://schemas.microsoft.com/office/powerpoint/2010/main" val="646573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051" y="221434"/>
            <a:ext cx="10149841" cy="954224"/>
          </a:xfrm>
        </p:spPr>
        <p:txBody>
          <a:bodyPr/>
          <a:lstStyle/>
          <a:p>
            <a:pPr algn="r" rtl="1"/>
            <a:r>
              <a:rPr lang="fa-IR" b="1" dirty="0" smtClean="0">
                <a:solidFill>
                  <a:schemeClr val="accent6"/>
                </a:solidFill>
                <a:effectLst>
                  <a:outerShdw blurRad="38100" dist="38100" dir="2700000" algn="tl">
                    <a:srgbClr val="000000">
                      <a:alpha val="43137"/>
                    </a:srgbClr>
                  </a:outerShdw>
                </a:effectLst>
              </a:rPr>
              <a:t>حل مساله</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2475" y="1175658"/>
            <a:ext cx="11798417" cy="2971800"/>
          </a:xfrm>
        </p:spPr>
        <p:txBody>
          <a:bodyPr>
            <a:noAutofit/>
          </a:bodyPr>
          <a:lstStyle/>
          <a:p>
            <a:pPr algn="r" rtl="1">
              <a:buNone/>
            </a:pPr>
            <a:r>
              <a:rPr lang="fa-IR" sz="3200" dirty="0"/>
              <a:t> </a:t>
            </a:r>
            <a:r>
              <a:rPr lang="fa-IR" sz="3200" b="1" dirty="0">
                <a:solidFill>
                  <a:schemeClr val="accent6"/>
                </a:solidFill>
                <a:effectLst/>
              </a:rPr>
              <a:t>اگر ارتفاع پرواز تا سطح مقیاس متوسط برابر با 4500 متر و نقطه </a:t>
            </a:r>
            <a:r>
              <a:rPr lang="en-US" sz="3200" b="1" dirty="0">
                <a:solidFill>
                  <a:schemeClr val="accent6"/>
                </a:solidFill>
                <a:effectLst/>
              </a:rPr>
              <a:t>A</a:t>
            </a:r>
            <a:r>
              <a:rPr lang="fa-IR" sz="3200" b="1" dirty="0">
                <a:solidFill>
                  <a:schemeClr val="accent6"/>
                </a:solidFill>
                <a:effectLst/>
              </a:rPr>
              <a:t>؛ 250 متر پایین تر از سطح مقیاس متوسط باشد؛ و فاصله تصویر این نقطه در روی عکس تا مرکز عکس 50 میلیمتر باشد؛ مقدار جابه جایی چقدر است؟</a:t>
            </a:r>
          </a:p>
        </p:txBody>
      </p:sp>
    </p:spTree>
    <p:extLst>
      <p:ext uri="{BB962C8B-B14F-4D97-AF65-F5344CB8AC3E}">
        <p14:creationId xmlns:p14="http://schemas.microsoft.com/office/powerpoint/2010/main" val="1849889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69" y="588936"/>
            <a:ext cx="11685721" cy="588935"/>
          </a:xfrm>
        </p:spPr>
        <p:txBody>
          <a:bodyPr>
            <a:normAutofit fontScale="90000"/>
          </a:bodyPr>
          <a:lstStyle/>
          <a:p>
            <a:pPr algn="r" rtl="1"/>
            <a:r>
              <a:rPr lang="fa-IR" sz="4900" b="1" dirty="0" smtClean="0">
                <a:solidFill>
                  <a:schemeClr val="accent6"/>
                </a:solidFill>
                <a:effectLst>
                  <a:outerShdw blurRad="38100" dist="38100" dir="2700000" algn="tl">
                    <a:srgbClr val="000000">
                      <a:alpha val="43137"/>
                    </a:srgbClr>
                  </a:outerShdw>
                </a:effectLst>
              </a:rPr>
              <a:t>عامل دوم جابه جایی:افقی نبودن صفحه فیلم(</a:t>
            </a:r>
            <a:r>
              <a:rPr lang="en-US" sz="4900" b="1" dirty="0" smtClean="0">
                <a:solidFill>
                  <a:schemeClr val="accent6"/>
                </a:solidFill>
                <a:effectLst>
                  <a:outerShdw blurRad="38100" dist="38100" dir="2700000" algn="tl">
                    <a:srgbClr val="000000">
                      <a:alpha val="43137"/>
                    </a:srgbClr>
                  </a:outerShdw>
                </a:effectLst>
              </a:rPr>
              <a:t>tilt</a:t>
            </a:r>
            <a:r>
              <a:rPr lang="fa-IR" sz="4900" b="1" dirty="0" smtClean="0">
                <a:solidFill>
                  <a:schemeClr val="accent6"/>
                </a:solidFill>
                <a:effectLst>
                  <a:outerShdw blurRad="38100" dist="38100" dir="2700000" algn="tl">
                    <a:srgbClr val="000000">
                      <a:alpha val="43137"/>
                    </a:srgbClr>
                  </a:outerShdw>
                </a:effectLst>
              </a:rPr>
              <a:t>)</a:t>
            </a:r>
            <a:r>
              <a:rPr lang="fa-IR" dirty="0" smtClean="0"/>
              <a:t/>
            </a:r>
            <a:br>
              <a:rPr lang="fa-IR" dirty="0" smtClean="0"/>
            </a:br>
            <a:endParaRPr lang="fa-IR"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94469" y="2264044"/>
            <a:ext cx="11685720" cy="4235823"/>
          </a:xfrm>
        </p:spPr>
        <p:txBody>
          <a:bodyPr/>
          <a:lstStyle/>
          <a:p>
            <a:pPr algn="r" rtl="1">
              <a:buNone/>
            </a:pPr>
            <a:r>
              <a:rPr lang="fa-IR" b="1" dirty="0" smtClean="0">
                <a:solidFill>
                  <a:schemeClr val="accent6"/>
                </a:solidFill>
              </a:rPr>
              <a:t>اگر صفحه فیلم کاملاً افقی نباشد در تصویر جا به جایی به وجود می آید.</a:t>
            </a:r>
          </a:p>
          <a:p>
            <a:pPr algn="r" rtl="1">
              <a:buNone/>
            </a:pPr>
            <a:r>
              <a:rPr lang="fa-IR" b="1" dirty="0" smtClean="0">
                <a:solidFill>
                  <a:schemeClr val="accent6"/>
                </a:solidFill>
              </a:rPr>
              <a:t>اهمیت این عامل از عامل اول (اختلاف ارتفاع) کمتر است.</a:t>
            </a:r>
          </a:p>
          <a:p>
            <a:pPr algn="r" rtl="1">
              <a:buNone/>
            </a:pPr>
            <a:r>
              <a:rPr lang="fa-IR" b="1" dirty="0" smtClean="0">
                <a:solidFill>
                  <a:schemeClr val="accent6"/>
                </a:solidFill>
              </a:rPr>
              <a:t>مقدار این جا به جایی با زیاد شدن فاصله از مرکز عکس بیشتر می شود.</a:t>
            </a:r>
          </a:p>
          <a:p>
            <a:pPr algn="r" rtl="1">
              <a:buNone/>
            </a:pPr>
            <a:r>
              <a:rPr lang="fa-IR" b="1" dirty="0" smtClean="0">
                <a:solidFill>
                  <a:schemeClr val="accent6"/>
                </a:solidFill>
              </a:rPr>
              <a:t>حداکثر انحراف قابل قبول صفحه فیلم از حالت افقی 3 درجه است.</a:t>
            </a:r>
            <a:endParaRPr lang="fa-IR" b="1" dirty="0">
              <a:solidFill>
                <a:schemeClr val="accent6"/>
              </a:solidFill>
            </a:endParaRPr>
          </a:p>
        </p:txBody>
      </p:sp>
    </p:spTree>
    <p:extLst>
      <p:ext uri="{BB962C8B-B14F-4D97-AF65-F5344CB8AC3E}">
        <p14:creationId xmlns:p14="http://schemas.microsoft.com/office/powerpoint/2010/main" val="2464994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44391" y="1530388"/>
            <a:ext cx="10237340" cy="2744172"/>
          </a:xfrm>
        </p:spPr>
        <p:txBody>
          <a:bodyPr>
            <a:normAutofit fontScale="92500" lnSpcReduction="20000"/>
          </a:bodyPr>
          <a:lstStyle/>
          <a:p>
            <a:pPr marL="342900" indent="-342900" algn="r">
              <a:buFont typeface="Wingdings" panose="05000000000000000000" pitchFamily="2" charset="2"/>
              <a:buChar char="v"/>
            </a:pPr>
            <a:r>
              <a:rPr lang="fa-IR" dirty="0">
                <a:solidFill>
                  <a:schemeClr val="accent6"/>
                </a:solidFill>
                <a:effectLst/>
                <a:cs typeface="B Nazanin" panose="00000400000000000000" pitchFamily="2" charset="-78"/>
              </a:rPr>
              <a:t>اولین عکسبرداری هوائی در ایران در سال ۱۳۳۱ از حوزه زاینده رود اصفهان  توسط شرکت </a:t>
            </a:r>
            <a:r>
              <a:rPr lang="en-US" dirty="0">
                <a:solidFill>
                  <a:schemeClr val="accent6"/>
                </a:solidFill>
                <a:effectLst/>
                <a:cs typeface="B Nazanin" panose="00000400000000000000" pitchFamily="2" charset="-78"/>
              </a:rPr>
              <a:t>K.L.M </a:t>
            </a:r>
            <a:r>
              <a:rPr lang="fa-IR" dirty="0" smtClean="0">
                <a:solidFill>
                  <a:schemeClr val="accent6"/>
                </a:solidFill>
                <a:effectLst/>
                <a:cs typeface="B Nazanin" panose="00000400000000000000" pitchFamily="2" charset="-78"/>
              </a:rPr>
              <a:t> به </a:t>
            </a:r>
            <a:r>
              <a:rPr lang="fa-IR" dirty="0">
                <a:solidFill>
                  <a:schemeClr val="accent6"/>
                </a:solidFill>
                <a:effectLst/>
                <a:cs typeface="B Nazanin" panose="00000400000000000000" pitchFamily="2" charset="-78"/>
              </a:rPr>
              <a:t>منظور انجام امور عمرانی آن حوزه انجام گرفت. از سال ۱۳۳۲ با آغاز فعالیت سازمان نقشه برداری کشور، به صورت پیوسته عکسبرداری هوایی انجام گرفته‌ </a:t>
            </a:r>
            <a:r>
              <a:rPr lang="fa-IR" dirty="0" smtClean="0">
                <a:solidFill>
                  <a:schemeClr val="accent6"/>
                </a:solidFill>
                <a:effectLst/>
                <a:cs typeface="B Nazanin" panose="00000400000000000000" pitchFamily="2" charset="-78"/>
              </a:rPr>
              <a:t>است</a:t>
            </a:r>
          </a:p>
          <a:p>
            <a:pPr marL="457200" indent="-457200" algn="r">
              <a:buFont typeface="Wingdings" panose="05000000000000000000" pitchFamily="2" charset="2"/>
              <a:buChar char="v"/>
            </a:pPr>
            <a:r>
              <a:rPr lang="fa-IR" sz="2600" dirty="0">
                <a:solidFill>
                  <a:schemeClr val="accent6"/>
                </a:solidFill>
                <a:effectLst/>
                <a:cs typeface="B Nazanin" panose="00000400000000000000" pitchFamily="2" charset="-78"/>
              </a:rPr>
              <a:t>بطور کلی عکسبرداری پوششی کشور ( از تمامی مناطق کشور ) در مقیاس‌های پنجاه و پنج هزارم مربوط به دهه سی هجری شمسی، بیست هزارم مربوط به دهه چهل و چهل هزارم مربوط .به دهه هفتاد انجام گرفته است. همچنین عکسبرداری هوایی ده‌هزارم و پنج هزارم از اکثر شهرهای کشور از سال 1335تا کنون توسط سازمان نقشه برداری کشور انجام گرفته است</a:t>
            </a:r>
            <a:endParaRPr lang="en-US" sz="2600" dirty="0">
              <a:solidFill>
                <a:schemeClr val="accent6"/>
              </a:solidFill>
              <a:cs typeface="B Nazanin" panose="00000400000000000000" pitchFamily="2" charset="-78"/>
            </a:endParaRPr>
          </a:p>
        </p:txBody>
      </p:sp>
    </p:spTree>
    <p:extLst>
      <p:ext uri="{BB962C8B-B14F-4D97-AF65-F5344CB8AC3E}">
        <p14:creationId xmlns:p14="http://schemas.microsoft.com/office/powerpoint/2010/main" val="229829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234980" cy="1029722"/>
          </a:xfrm>
        </p:spPr>
        <p:txBody>
          <a:bodyPr>
            <a:normAutofit/>
          </a:bodyPr>
          <a:lstStyle/>
          <a:p>
            <a:pPr algn="r"/>
            <a:r>
              <a:rPr lang="fa-IR" sz="4400" b="1" dirty="0">
                <a:solidFill>
                  <a:schemeClr val="accent6"/>
                </a:solidFill>
                <a:effectLst>
                  <a:outerShdw blurRad="38100" dist="38100" dir="2700000" algn="tl">
                    <a:srgbClr val="000000">
                      <a:alpha val="43137"/>
                    </a:srgbClr>
                  </a:outerShdw>
                </a:effectLst>
              </a:rPr>
              <a:t>جابه جایی در اثر افقی نبودن صفحه فیلم</a:t>
            </a:r>
          </a:p>
        </p:txBody>
      </p:sp>
      <p:pic>
        <p:nvPicPr>
          <p:cNvPr id="4" name="Content Placeholder 3" descr="2805_3.gif"/>
          <p:cNvPicPr>
            <a:picLocks noGrp="1" noChangeAspect="1"/>
          </p:cNvPicPr>
          <p:nvPr>
            <p:ph idx="1"/>
          </p:nvPr>
        </p:nvPicPr>
        <p:blipFill>
          <a:blip r:embed="rId2"/>
          <a:stretch>
            <a:fillRect/>
          </a:stretch>
        </p:blipFill>
        <p:spPr>
          <a:xfrm>
            <a:off x="2438400" y="1600201"/>
            <a:ext cx="3845442"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le 4"/>
          <p:cNvSpPr/>
          <p:nvPr/>
        </p:nvSpPr>
        <p:spPr>
          <a:xfrm>
            <a:off x="6477000" y="3429001"/>
            <a:ext cx="3680476" cy="2980765"/>
          </a:xfrm>
          <a:prstGeom prst="roundRect">
            <a:avLst>
              <a:gd name="adj" fmla="val 10000"/>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0027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485" y="225640"/>
            <a:ext cx="11887199" cy="1325563"/>
          </a:xfrm>
        </p:spPr>
        <p:txBody>
          <a:bodyPr/>
          <a:lstStyle/>
          <a:p>
            <a:pPr algn="r" rtl="1"/>
            <a:r>
              <a:rPr lang="fa-IR" b="1" dirty="0" smtClean="0">
                <a:solidFill>
                  <a:schemeClr val="accent6"/>
                </a:solidFill>
                <a:effectLst>
                  <a:outerShdw blurRad="38100" dist="38100" dir="2700000" algn="tl">
                    <a:srgbClr val="000000">
                      <a:alpha val="43137"/>
                    </a:srgbClr>
                  </a:outerShdw>
                </a:effectLst>
              </a:rPr>
              <a:t>عامل سوم جابه جایی:</a:t>
            </a:r>
            <a:r>
              <a:rPr lang="fa-IR" dirty="0" smtClean="0">
                <a:solidFill>
                  <a:schemeClr val="accent6"/>
                </a:solidFill>
              </a:rPr>
              <a:t/>
            </a:r>
            <a:br>
              <a:rPr lang="fa-IR" dirty="0" smtClean="0">
                <a:solidFill>
                  <a:schemeClr val="accent6"/>
                </a:solidFill>
              </a:rPr>
            </a:br>
            <a:r>
              <a:rPr lang="fa-IR" b="1" dirty="0" smtClean="0">
                <a:solidFill>
                  <a:schemeClr val="accent6"/>
                </a:solidFill>
                <a:effectLst>
                  <a:outerShdw blurRad="38100" dist="38100" dir="2700000" algn="tl">
                    <a:srgbClr val="000000">
                      <a:alpha val="43137"/>
                    </a:srgbClr>
                  </a:outerShdw>
                </a:effectLst>
              </a:rPr>
              <a:t>اشکال فنی دوربین</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9485" y="1825625"/>
            <a:ext cx="11887199" cy="4351338"/>
          </a:xfrm>
        </p:spPr>
        <p:txBody>
          <a:bodyPr>
            <a:normAutofit/>
          </a:bodyPr>
          <a:lstStyle/>
          <a:p>
            <a:pPr algn="r" rtl="1">
              <a:buNone/>
            </a:pPr>
            <a:r>
              <a:rPr lang="fa-IR" b="1" dirty="0" smtClean="0">
                <a:solidFill>
                  <a:schemeClr val="accent6"/>
                </a:solidFill>
              </a:rPr>
              <a:t>مانند تابیدگی عدسی </a:t>
            </a:r>
            <a:r>
              <a:rPr lang="en-US" b="1" dirty="0" smtClean="0">
                <a:solidFill>
                  <a:schemeClr val="accent6"/>
                </a:solidFill>
              </a:rPr>
              <a:t>Distortion</a:t>
            </a:r>
            <a:endParaRPr lang="fa-IR" b="1" dirty="0" smtClean="0">
              <a:solidFill>
                <a:schemeClr val="accent6"/>
              </a:solidFill>
            </a:endParaRPr>
          </a:p>
          <a:p>
            <a:pPr algn="r" rtl="1">
              <a:buNone/>
            </a:pPr>
            <a:r>
              <a:rPr lang="fa-IR" b="1" dirty="0" smtClean="0">
                <a:solidFill>
                  <a:schemeClr val="accent6"/>
                </a:solidFill>
              </a:rPr>
              <a:t>امروزه دوربینهای مدرن و عدسی های بدون تابیدگی داریم که به </a:t>
            </a:r>
            <a:r>
              <a:rPr lang="en-US" b="1" dirty="0" smtClean="0">
                <a:solidFill>
                  <a:schemeClr val="accent6"/>
                </a:solidFill>
              </a:rPr>
              <a:t>Distortion Free</a:t>
            </a:r>
            <a:r>
              <a:rPr lang="fa-IR" b="1" dirty="0" smtClean="0">
                <a:solidFill>
                  <a:schemeClr val="accent6"/>
                </a:solidFill>
              </a:rPr>
              <a:t> مشهورند و این جابه جایی تقریباً از بین رفته است.</a:t>
            </a:r>
          </a:p>
          <a:p>
            <a:pPr algn="r" rtl="1">
              <a:buNone/>
            </a:pPr>
            <a:r>
              <a:rPr lang="fa-IR" b="1" dirty="0" smtClean="0">
                <a:solidFill>
                  <a:schemeClr val="accent6"/>
                </a:solidFill>
              </a:rPr>
              <a:t>این جا به جایی نسبت به نقطه اصلی عکس </a:t>
            </a:r>
            <a:r>
              <a:rPr lang="en-US" b="1" dirty="0" smtClean="0">
                <a:solidFill>
                  <a:schemeClr val="accent6"/>
                </a:solidFill>
              </a:rPr>
              <a:t>(Principle Point)</a:t>
            </a:r>
            <a:r>
              <a:rPr lang="fa-IR" b="1" dirty="0" smtClean="0">
                <a:solidFill>
                  <a:schemeClr val="accent6"/>
                </a:solidFill>
              </a:rPr>
              <a:t> شعاعی است.</a:t>
            </a:r>
          </a:p>
          <a:p>
            <a:pPr algn="r" rtl="1">
              <a:buNone/>
            </a:pPr>
            <a:r>
              <a:rPr lang="fa-IR" b="1" dirty="0" smtClean="0">
                <a:solidFill>
                  <a:schemeClr val="accent6"/>
                </a:solidFill>
              </a:rPr>
              <a:t>سایر اشکالات فنی مولد جابه جایی:</a:t>
            </a:r>
          </a:p>
          <a:p>
            <a:pPr lvl="2" algn="r" rtl="1">
              <a:buNone/>
            </a:pPr>
            <a:r>
              <a:rPr lang="fa-IR" b="1" dirty="0" smtClean="0">
                <a:solidFill>
                  <a:schemeClr val="accent6"/>
                </a:solidFill>
              </a:rPr>
              <a:t>خرابی پلک دوربین</a:t>
            </a:r>
          </a:p>
          <a:p>
            <a:pPr lvl="2" algn="r" rtl="1">
              <a:buNone/>
            </a:pPr>
            <a:r>
              <a:rPr lang="fa-IR" b="1" dirty="0" smtClean="0">
                <a:solidFill>
                  <a:schemeClr val="accent6"/>
                </a:solidFill>
              </a:rPr>
              <a:t>تغییر بعد فیلم</a:t>
            </a:r>
          </a:p>
          <a:p>
            <a:pPr lvl="2" algn="r" rtl="1">
              <a:buNone/>
            </a:pPr>
            <a:r>
              <a:rPr lang="fa-IR" b="1" dirty="0" smtClean="0">
                <a:solidFill>
                  <a:schemeClr val="accent6"/>
                </a:solidFill>
              </a:rPr>
              <a:t>مسطح نبودن فیلم در لحظه عکسبرداری</a:t>
            </a:r>
            <a:endParaRPr lang="fa-IR" b="1" dirty="0">
              <a:solidFill>
                <a:schemeClr val="accent6"/>
              </a:solidFill>
            </a:endParaRPr>
          </a:p>
        </p:txBody>
      </p:sp>
    </p:spTree>
    <p:extLst>
      <p:ext uri="{BB962C8B-B14F-4D97-AF65-F5344CB8AC3E}">
        <p14:creationId xmlns:p14="http://schemas.microsoft.com/office/powerpoint/2010/main" val="2001218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169" y="34722"/>
            <a:ext cx="11149516" cy="1143150"/>
          </a:xfrm>
        </p:spPr>
        <p:txBody>
          <a:bodyPr>
            <a:normAutofit/>
          </a:bodyPr>
          <a:lstStyle/>
          <a:p>
            <a:pPr algn="r"/>
            <a:r>
              <a:rPr lang="fa-IR" sz="6000" b="1" dirty="0">
                <a:solidFill>
                  <a:schemeClr val="accent6"/>
                </a:solidFill>
                <a:effectLst>
                  <a:outerShdw blurRad="38100" dist="38100" dir="2700000" algn="tl">
                    <a:srgbClr val="000000">
                      <a:alpha val="43137"/>
                    </a:srgbClr>
                  </a:outerShdw>
                </a:effectLst>
              </a:rPr>
              <a:t>اثر تابیدگی عدسی روی عکس</a:t>
            </a:r>
          </a:p>
        </p:txBody>
      </p:sp>
      <p:pic>
        <p:nvPicPr>
          <p:cNvPr id="2050" name="Picture 2" descr="C:\Users\Sam\Desktop\replacement'\lens1.gif"/>
          <p:cNvPicPr>
            <a:picLocks noGrp="1" noChangeAspect="1" noChangeArrowheads="1"/>
          </p:cNvPicPr>
          <p:nvPr>
            <p:ph idx="1"/>
          </p:nvPr>
        </p:nvPicPr>
        <p:blipFill>
          <a:blip r:embed="rId2"/>
          <a:stretch>
            <a:fillRect/>
          </a:stretch>
        </p:blipFill>
        <p:spPr bwMode="auto">
          <a:xfrm>
            <a:off x="4424362" y="2695575"/>
            <a:ext cx="3333750" cy="2495550"/>
          </a:xfrm>
          <a:prstGeom prst="rect">
            <a:avLst/>
          </a:prstGeom>
          <a:noFill/>
        </p:spPr>
      </p:pic>
    </p:spTree>
    <p:extLst>
      <p:ext uri="{BB962C8B-B14F-4D97-AF65-F5344CB8AC3E}">
        <p14:creationId xmlns:p14="http://schemas.microsoft.com/office/powerpoint/2010/main" val="3956731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28071"/>
            <a:ext cx="8534400" cy="1011793"/>
          </a:xfrm>
        </p:spPr>
        <p:txBody>
          <a:bodyPr>
            <a:normAutofit/>
          </a:bodyPr>
          <a:lstStyle/>
          <a:p>
            <a:pPr algn="r"/>
            <a:r>
              <a:rPr lang="fa-IR" sz="4400" b="1" dirty="0">
                <a:solidFill>
                  <a:schemeClr val="accent6"/>
                </a:solidFill>
                <a:effectLst>
                  <a:outerShdw blurRad="38100" dist="38100" dir="2700000" algn="tl">
                    <a:srgbClr val="000000">
                      <a:alpha val="43137"/>
                    </a:srgbClr>
                  </a:outerShdw>
                </a:effectLst>
              </a:rPr>
              <a:t>دوربین عکسبرداری هوایی</a:t>
            </a:r>
          </a:p>
        </p:txBody>
      </p:sp>
      <p:pic>
        <p:nvPicPr>
          <p:cNvPr id="4" name="Content Placeholder 3" descr="image004.jpg"/>
          <p:cNvPicPr>
            <a:picLocks noGrp="1" noChangeAspect="1"/>
          </p:cNvPicPr>
          <p:nvPr>
            <p:ph idx="1"/>
          </p:nvPr>
        </p:nvPicPr>
        <p:blipFill>
          <a:blip r:embed="rId2"/>
          <a:stretch>
            <a:fillRect/>
          </a:stretch>
        </p:blipFill>
        <p:spPr>
          <a:xfrm>
            <a:off x="3630442" y="2095500"/>
            <a:ext cx="4921590" cy="3695700"/>
          </a:xfrm>
        </p:spPr>
      </p:pic>
    </p:spTree>
    <p:extLst>
      <p:ext uri="{BB962C8B-B14F-4D97-AF65-F5344CB8AC3E}">
        <p14:creationId xmlns:p14="http://schemas.microsoft.com/office/powerpoint/2010/main" val="3625564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6" y="0"/>
            <a:ext cx="12052514" cy="990600"/>
          </a:xfrm>
        </p:spPr>
        <p:txBody>
          <a:bodyPr>
            <a:noAutofit/>
          </a:bodyPr>
          <a:lstStyle/>
          <a:p>
            <a:pPr algn="r"/>
            <a:r>
              <a:rPr lang="fa-IR" sz="4400" b="1" dirty="0">
                <a:solidFill>
                  <a:schemeClr val="accent6"/>
                </a:solidFill>
                <a:effectLst>
                  <a:outerShdw blurRad="38100" dist="38100" dir="2700000" algn="tl">
                    <a:srgbClr val="000000">
                      <a:alpha val="43137"/>
                    </a:srgbClr>
                  </a:outerShdw>
                </a:effectLst>
              </a:rPr>
              <a:t>دوربینهای مدرن و عدسی های بدون تابیدگی</a:t>
            </a:r>
          </a:p>
        </p:txBody>
      </p:sp>
      <p:pic>
        <p:nvPicPr>
          <p:cNvPr id="4" name="Content Placeholder 3" descr="picc5b.jpg"/>
          <p:cNvPicPr>
            <a:picLocks noGrp="1" noChangeAspect="1"/>
          </p:cNvPicPr>
          <p:nvPr>
            <p:ph idx="1"/>
          </p:nvPr>
        </p:nvPicPr>
        <p:blipFill>
          <a:blip r:embed="rId2"/>
          <a:stretch>
            <a:fillRect/>
          </a:stretch>
        </p:blipFill>
        <p:spPr>
          <a:xfrm>
            <a:off x="2675468" y="990600"/>
            <a:ext cx="3010915" cy="4235450"/>
          </a:xfrm>
        </p:spPr>
      </p:pic>
      <p:pic>
        <p:nvPicPr>
          <p:cNvPr id="5" name="Picture 4" descr="RC302.jpg"/>
          <p:cNvPicPr>
            <a:picLocks noChangeAspect="1"/>
          </p:cNvPicPr>
          <p:nvPr/>
        </p:nvPicPr>
        <p:blipFill>
          <a:blip r:embed="rId3"/>
          <a:stretch>
            <a:fillRect/>
          </a:stretch>
        </p:blipFill>
        <p:spPr>
          <a:xfrm>
            <a:off x="5952068" y="990601"/>
            <a:ext cx="3725333" cy="3674533"/>
          </a:xfrm>
          <a:prstGeom prst="rect">
            <a:avLst/>
          </a:prstGeom>
        </p:spPr>
      </p:pic>
      <p:pic>
        <p:nvPicPr>
          <p:cNvPr id="6" name="Picture 5" descr="picc4b.jpg"/>
          <p:cNvPicPr>
            <a:picLocks noChangeAspect="1"/>
          </p:cNvPicPr>
          <p:nvPr/>
        </p:nvPicPr>
        <p:blipFill>
          <a:blip r:embed="rId4"/>
          <a:stretch>
            <a:fillRect/>
          </a:stretch>
        </p:blipFill>
        <p:spPr>
          <a:xfrm>
            <a:off x="6172200" y="4114800"/>
            <a:ext cx="3352800" cy="2232464"/>
          </a:xfrm>
          <a:prstGeom prst="rect">
            <a:avLst/>
          </a:prstGeom>
        </p:spPr>
      </p:pic>
    </p:spTree>
    <p:extLst>
      <p:ext uri="{BB962C8B-B14F-4D97-AF65-F5344CB8AC3E}">
        <p14:creationId xmlns:p14="http://schemas.microsoft.com/office/powerpoint/2010/main" val="2774612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0116" y="201478"/>
            <a:ext cx="9001462" cy="914400"/>
          </a:xfrm>
        </p:spPr>
        <p:txBody>
          <a:bodyPr/>
          <a:lstStyle/>
          <a:p>
            <a:pPr algn="r"/>
            <a:r>
              <a:rPr lang="fa-IR" dirty="0" smtClean="0">
                <a:solidFill>
                  <a:schemeClr val="accent6"/>
                </a:solidFill>
              </a:rPr>
              <a:t>انواع عکسهای هوایی</a:t>
            </a:r>
            <a:endParaRPr lang="fa-IR" dirty="0">
              <a:solidFill>
                <a:schemeClr val="accent6"/>
              </a:solidFill>
            </a:endParaRPr>
          </a:p>
        </p:txBody>
      </p:sp>
      <p:sp>
        <p:nvSpPr>
          <p:cNvPr id="3" name="Subtitle 2"/>
          <p:cNvSpPr>
            <a:spLocks noGrp="1"/>
          </p:cNvSpPr>
          <p:nvPr>
            <p:ph type="subTitle" idx="1"/>
          </p:nvPr>
        </p:nvSpPr>
        <p:spPr>
          <a:xfrm>
            <a:off x="123986" y="1323787"/>
            <a:ext cx="11867592" cy="5340483"/>
          </a:xfrm>
        </p:spPr>
        <p:txBody>
          <a:bodyPr/>
          <a:lstStyle/>
          <a:p>
            <a:pPr algn="r"/>
            <a:r>
              <a:rPr lang="fa-IR" sz="2800" dirty="0" smtClean="0">
                <a:solidFill>
                  <a:schemeClr val="accent6"/>
                </a:solidFill>
              </a:rPr>
              <a:t>1-عکسهای هوایی انالوگ:توسط </a:t>
            </a:r>
            <a:r>
              <a:rPr lang="fa-IR" dirty="0" smtClean="0">
                <a:solidFill>
                  <a:schemeClr val="accent6"/>
                </a:solidFill>
              </a:rPr>
              <a:t>دوربین های انالوگ مثل </a:t>
            </a:r>
            <a:r>
              <a:rPr lang="en-US" dirty="0" smtClean="0">
                <a:solidFill>
                  <a:schemeClr val="accent6"/>
                </a:solidFill>
              </a:rPr>
              <a:t>RC20</a:t>
            </a:r>
            <a:r>
              <a:rPr lang="fa-IR" dirty="0" smtClean="0">
                <a:solidFill>
                  <a:schemeClr val="accent6"/>
                </a:solidFill>
              </a:rPr>
              <a:t>،</a:t>
            </a:r>
            <a:r>
              <a:rPr lang="en-US" dirty="0" smtClean="0">
                <a:solidFill>
                  <a:schemeClr val="accent6"/>
                </a:solidFill>
              </a:rPr>
              <a:t>RC30</a:t>
            </a:r>
            <a:r>
              <a:rPr lang="fa-IR" dirty="0" smtClean="0">
                <a:solidFill>
                  <a:schemeClr val="accent6"/>
                </a:solidFill>
              </a:rPr>
              <a:t> و....اخذ و بصورت هارد کپی روی  نوارهای فیلم خام ذخیره میگردد و در تاریک خانه های عکاسی پس از ظهور بصورت دیاپوزتیو ذخیره میگردد ودر نهایت پس از اسکن با فرمت </a:t>
            </a:r>
            <a:r>
              <a:rPr lang="en-US" dirty="0" smtClean="0">
                <a:solidFill>
                  <a:schemeClr val="accent6"/>
                </a:solidFill>
              </a:rPr>
              <a:t> TIF </a:t>
            </a:r>
            <a:r>
              <a:rPr lang="fa-IR" dirty="0" smtClean="0">
                <a:solidFill>
                  <a:schemeClr val="accent6"/>
                </a:solidFill>
              </a:rPr>
              <a:t>ذخیره میگردد.</a:t>
            </a:r>
          </a:p>
          <a:p>
            <a:pPr algn="r"/>
            <a:r>
              <a:rPr lang="fa-IR" sz="2800" dirty="0" smtClean="0">
                <a:solidFill>
                  <a:schemeClr val="accent6"/>
                </a:solidFill>
              </a:rPr>
              <a:t>2-عکسهای هوایی دیجیتال و ماهواره ای</a:t>
            </a:r>
            <a:r>
              <a:rPr lang="fa-IR" dirty="0" smtClean="0">
                <a:solidFill>
                  <a:schemeClr val="accent6"/>
                </a:solidFill>
              </a:rPr>
              <a:t>:عکسهای هوایی دیجیتال توسط دوربین های روقومی اخذ وبصورت سافت کپی با فرمت </a:t>
            </a:r>
            <a:r>
              <a:rPr lang="en-US" dirty="0" smtClean="0">
                <a:solidFill>
                  <a:schemeClr val="accent6"/>
                </a:solidFill>
              </a:rPr>
              <a:t>TIF</a:t>
            </a:r>
            <a:r>
              <a:rPr lang="fa-IR" dirty="0" smtClean="0">
                <a:solidFill>
                  <a:schemeClr val="accent6"/>
                </a:solidFill>
              </a:rPr>
              <a:t>،</a:t>
            </a:r>
            <a:r>
              <a:rPr lang="en-US" dirty="0">
                <a:solidFill>
                  <a:schemeClr val="accent6"/>
                </a:solidFill>
              </a:rPr>
              <a:t> </a:t>
            </a:r>
            <a:r>
              <a:rPr lang="en-US" dirty="0" smtClean="0">
                <a:solidFill>
                  <a:schemeClr val="accent6"/>
                </a:solidFill>
                <a:effectLst/>
              </a:rPr>
              <a:t>jpg</a:t>
            </a:r>
            <a:r>
              <a:rPr lang="fa-IR" dirty="0" smtClean="0">
                <a:solidFill>
                  <a:schemeClr val="accent6"/>
                </a:solidFill>
              </a:rPr>
              <a:t>ذخیره میگردند.</a:t>
            </a:r>
          </a:p>
          <a:p>
            <a:pPr marL="342900" indent="-342900" algn="r">
              <a:buFont typeface="Arial" panose="020B0604020202020204" pitchFamily="34" charset="0"/>
              <a:buChar char="•"/>
            </a:pPr>
            <a:r>
              <a:rPr lang="fa-IR" dirty="0" smtClean="0">
                <a:solidFill>
                  <a:schemeClr val="accent6"/>
                </a:solidFill>
              </a:rPr>
              <a:t>در عکسهای هوایی دیجیتال اطلاعات عکسها در قالب یک فایل متنی(</a:t>
            </a:r>
            <a:r>
              <a:rPr lang="en-US" dirty="0" smtClean="0">
                <a:solidFill>
                  <a:schemeClr val="accent6"/>
                </a:solidFill>
              </a:rPr>
              <a:t>(header</a:t>
            </a:r>
            <a:r>
              <a:rPr lang="fa-IR" dirty="0" smtClean="0">
                <a:solidFill>
                  <a:schemeClr val="accent6"/>
                </a:solidFill>
              </a:rPr>
              <a:t> کنار عکسها توسط گروه پروازی قرار داده میشود،همچنین در تصاویر ماهواره ای سنجنده های ماهواره ای تصاویر را بصورت سافت کپی ذخیره و در فرمتهای </a:t>
            </a:r>
            <a:r>
              <a:rPr lang="en-US" dirty="0">
                <a:solidFill>
                  <a:schemeClr val="accent6"/>
                </a:solidFill>
              </a:rPr>
              <a:t>TIF</a:t>
            </a:r>
            <a:r>
              <a:rPr lang="fa-IR" dirty="0" smtClean="0">
                <a:solidFill>
                  <a:schemeClr val="accent6"/>
                </a:solidFill>
              </a:rPr>
              <a:t> ،</a:t>
            </a:r>
            <a:r>
              <a:rPr lang="en-US" dirty="0">
                <a:solidFill>
                  <a:schemeClr val="accent6"/>
                </a:solidFill>
                <a:effectLst/>
              </a:rPr>
              <a:t> </a:t>
            </a:r>
            <a:r>
              <a:rPr lang="en-US" dirty="0" smtClean="0">
                <a:solidFill>
                  <a:schemeClr val="accent6"/>
                </a:solidFill>
                <a:effectLst/>
              </a:rPr>
              <a:t>jpg</a:t>
            </a:r>
            <a:r>
              <a:rPr lang="fa-IR" dirty="0" smtClean="0">
                <a:solidFill>
                  <a:schemeClr val="accent6"/>
                </a:solidFill>
                <a:effectLst/>
              </a:rPr>
              <a:t>به همراه فایل متنی</a:t>
            </a:r>
            <a:r>
              <a:rPr lang="fa-IR" dirty="0">
                <a:solidFill>
                  <a:schemeClr val="accent6"/>
                </a:solidFill>
              </a:rPr>
              <a:t> (</a:t>
            </a:r>
            <a:r>
              <a:rPr lang="en-US" dirty="0">
                <a:solidFill>
                  <a:schemeClr val="accent6"/>
                </a:solidFill>
              </a:rPr>
              <a:t>(header</a:t>
            </a:r>
            <a:r>
              <a:rPr lang="fa-IR" dirty="0" smtClean="0">
                <a:solidFill>
                  <a:schemeClr val="accent6"/>
                </a:solidFill>
                <a:effectLst/>
              </a:rPr>
              <a:t> شامل اطلاعات تصاویر قابل ارائه میباشند.</a:t>
            </a:r>
            <a:endParaRPr lang="fa-IR" dirty="0">
              <a:solidFill>
                <a:schemeClr val="accent6"/>
              </a:solidFill>
            </a:endParaRPr>
          </a:p>
        </p:txBody>
      </p:sp>
    </p:spTree>
    <p:extLst>
      <p:ext uri="{BB962C8B-B14F-4D97-AF65-F5344CB8AC3E}">
        <p14:creationId xmlns:p14="http://schemas.microsoft.com/office/powerpoint/2010/main" val="927246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53" y="123986"/>
            <a:ext cx="11852094" cy="821410"/>
          </a:xfrm>
        </p:spPr>
        <p:txBody>
          <a:bodyPr/>
          <a:lstStyle/>
          <a:p>
            <a:pPr algn="r"/>
            <a:r>
              <a:rPr lang="fa-IR" dirty="0" smtClean="0">
                <a:solidFill>
                  <a:schemeClr val="accent6"/>
                </a:solidFill>
              </a:rPr>
              <a:t>دو ویژگی مهم تصاویر دیجیتال</a:t>
            </a:r>
            <a:endParaRPr lang="fa-IR" dirty="0">
              <a:solidFill>
                <a:schemeClr val="accent6"/>
              </a:solidFill>
            </a:endParaRPr>
          </a:p>
        </p:txBody>
      </p:sp>
      <p:sp>
        <p:nvSpPr>
          <p:cNvPr id="3" name="Subtitle 2"/>
          <p:cNvSpPr>
            <a:spLocks noGrp="1"/>
          </p:cNvSpPr>
          <p:nvPr>
            <p:ph type="subTitle" idx="1"/>
          </p:nvPr>
        </p:nvSpPr>
        <p:spPr>
          <a:xfrm>
            <a:off x="169953" y="1348353"/>
            <a:ext cx="11852094" cy="5160935"/>
          </a:xfrm>
        </p:spPr>
        <p:txBody>
          <a:bodyPr/>
          <a:lstStyle/>
          <a:p>
            <a:pPr algn="r"/>
            <a:r>
              <a:rPr lang="fa-IR" sz="2800" b="1" dirty="0" smtClean="0">
                <a:solidFill>
                  <a:schemeClr val="accent6"/>
                </a:solidFill>
              </a:rPr>
              <a:t>عکسهای هوایی با دو ویژگی مهم </a:t>
            </a:r>
            <a:r>
              <a:rPr lang="en-US" sz="2800" b="1" dirty="0" smtClean="0">
                <a:solidFill>
                  <a:schemeClr val="accent6"/>
                </a:solidFill>
              </a:rPr>
              <a:t> </a:t>
            </a:r>
            <a:r>
              <a:rPr lang="en-US" sz="2800" b="1" dirty="0" err="1" smtClean="0">
                <a:solidFill>
                  <a:schemeClr val="accent6"/>
                </a:solidFill>
              </a:rPr>
              <a:t>gsd</a:t>
            </a:r>
            <a:r>
              <a:rPr lang="fa-IR" sz="2800" b="1" dirty="0" smtClean="0">
                <a:solidFill>
                  <a:schemeClr val="accent6"/>
                </a:solidFill>
              </a:rPr>
              <a:t>و</a:t>
            </a:r>
            <a:r>
              <a:rPr lang="en-US" sz="2800" b="1" dirty="0" err="1" smtClean="0">
                <a:solidFill>
                  <a:schemeClr val="accent6"/>
                </a:solidFill>
              </a:rPr>
              <a:t>grd</a:t>
            </a:r>
            <a:r>
              <a:rPr lang="fa-IR" sz="2800" b="1" dirty="0" smtClean="0">
                <a:solidFill>
                  <a:schemeClr val="accent6"/>
                </a:solidFill>
              </a:rPr>
              <a:t> قابل شناسایی میباشند.</a:t>
            </a:r>
          </a:p>
          <a:p>
            <a:pPr marL="342900" indent="-342900" algn="r">
              <a:buFont typeface="Arial" panose="020B0604020202020204" pitchFamily="34" charset="0"/>
              <a:buChar char="•"/>
            </a:pPr>
            <a:r>
              <a:rPr lang="en-US" dirty="0" err="1" smtClean="0">
                <a:solidFill>
                  <a:schemeClr val="accent6"/>
                </a:solidFill>
              </a:rPr>
              <a:t>gsd</a:t>
            </a:r>
            <a:r>
              <a:rPr lang="en-US" dirty="0">
                <a:solidFill>
                  <a:schemeClr val="accent6"/>
                </a:solidFill>
              </a:rPr>
              <a:t> </a:t>
            </a:r>
            <a:r>
              <a:rPr lang="fa-IR" dirty="0" smtClean="0">
                <a:solidFill>
                  <a:schemeClr val="accent6"/>
                </a:solidFill>
              </a:rPr>
              <a:t> (</a:t>
            </a:r>
            <a:r>
              <a:rPr lang="en-US" b="1" dirty="0" smtClean="0">
                <a:solidFill>
                  <a:schemeClr val="accent6"/>
                </a:solidFill>
                <a:effectLst/>
              </a:rPr>
              <a:t>Ground </a:t>
            </a:r>
            <a:r>
              <a:rPr lang="en-US" b="1" dirty="0">
                <a:solidFill>
                  <a:schemeClr val="accent6"/>
                </a:solidFill>
                <a:effectLst/>
              </a:rPr>
              <a:t>Sample </a:t>
            </a:r>
            <a:r>
              <a:rPr lang="en-US" b="1" dirty="0" smtClean="0">
                <a:solidFill>
                  <a:schemeClr val="accent6"/>
                </a:solidFill>
                <a:effectLst/>
              </a:rPr>
              <a:t>Distance</a:t>
            </a:r>
            <a:r>
              <a:rPr lang="fa-IR" b="1" dirty="0" smtClean="0">
                <a:solidFill>
                  <a:schemeClr val="accent6"/>
                </a:solidFill>
                <a:effectLst/>
              </a:rPr>
              <a:t>)</a:t>
            </a:r>
            <a:r>
              <a:rPr lang="fa-IR" dirty="0">
                <a:solidFill>
                  <a:schemeClr val="accent6"/>
                </a:solidFill>
                <a:effectLst/>
              </a:rPr>
              <a:t> فاصله نمونه برداری زمینی است. این </a:t>
            </a:r>
            <a:r>
              <a:rPr lang="fa-IR" dirty="0" smtClean="0">
                <a:solidFill>
                  <a:schemeClr val="accent6"/>
                </a:solidFill>
                <a:effectLst/>
              </a:rPr>
              <a:t>مفهوم </a:t>
            </a:r>
            <a:r>
              <a:rPr lang="fa-IR" dirty="0">
                <a:solidFill>
                  <a:schemeClr val="accent6"/>
                </a:solidFill>
                <a:effectLst/>
              </a:rPr>
              <a:t>به فاصله بین دو مرکز پیکسل متوالی بر روی زمین گفته می شود</a:t>
            </a:r>
            <a:r>
              <a:rPr lang="fa-IR" dirty="0" smtClean="0">
                <a:solidFill>
                  <a:schemeClr val="accent6"/>
                </a:solidFill>
                <a:effectLst/>
              </a:rPr>
              <a:t>.</a:t>
            </a:r>
          </a:p>
          <a:p>
            <a:pPr marL="342900" indent="-342900" algn="r">
              <a:buFont typeface="Arial" panose="020B0604020202020204" pitchFamily="34" charset="0"/>
              <a:buChar char="•"/>
            </a:pPr>
            <a:r>
              <a:rPr lang="fa-IR" dirty="0">
                <a:solidFill>
                  <a:schemeClr val="accent6"/>
                </a:solidFill>
                <a:effectLst/>
              </a:rPr>
              <a:t>هر چه ابعاد </a:t>
            </a:r>
            <a:r>
              <a:rPr lang="en-US" dirty="0" smtClean="0">
                <a:solidFill>
                  <a:schemeClr val="accent6"/>
                </a:solidFill>
                <a:effectLst/>
              </a:rPr>
              <a:t> GSD </a:t>
            </a:r>
            <a:r>
              <a:rPr lang="fa-IR" dirty="0">
                <a:solidFill>
                  <a:schemeClr val="accent6"/>
                </a:solidFill>
                <a:effectLst/>
              </a:rPr>
              <a:t>بزرگتر باشد وضوح تصویر کمتر و جزییات </a:t>
            </a:r>
            <a:r>
              <a:rPr lang="fa-IR" dirty="0" smtClean="0">
                <a:solidFill>
                  <a:schemeClr val="accent6"/>
                </a:solidFill>
                <a:effectLst/>
              </a:rPr>
              <a:t>کمتری </a:t>
            </a:r>
            <a:r>
              <a:rPr lang="fa-IR" dirty="0">
                <a:solidFill>
                  <a:schemeClr val="accent6"/>
                </a:solidFill>
                <a:effectLst/>
              </a:rPr>
              <a:t>قابل مشاهده است</a:t>
            </a:r>
            <a:r>
              <a:rPr lang="fa-IR" dirty="0" smtClean="0">
                <a:solidFill>
                  <a:schemeClr val="accent6"/>
                </a:solidFill>
                <a:effectLst/>
              </a:rPr>
              <a:t>.</a:t>
            </a:r>
          </a:p>
          <a:p>
            <a:pPr marL="342900" indent="-342900" algn="r">
              <a:buFont typeface="Arial" panose="020B0604020202020204" pitchFamily="34" charset="0"/>
              <a:buChar char="•"/>
            </a:pPr>
            <a:r>
              <a:rPr lang="en-US" b="1" dirty="0" smtClean="0">
                <a:solidFill>
                  <a:schemeClr val="accent6"/>
                </a:solidFill>
                <a:effectLst/>
              </a:rPr>
              <a:t> (Ground </a:t>
            </a:r>
            <a:r>
              <a:rPr lang="en-US" b="1" dirty="0">
                <a:solidFill>
                  <a:schemeClr val="accent6"/>
                </a:solidFill>
                <a:effectLst/>
              </a:rPr>
              <a:t>Resolution </a:t>
            </a:r>
            <a:r>
              <a:rPr lang="en-US" b="1" dirty="0" smtClean="0">
                <a:solidFill>
                  <a:schemeClr val="accent6"/>
                </a:solidFill>
                <a:effectLst/>
              </a:rPr>
              <a:t>Distance)</a:t>
            </a:r>
            <a:r>
              <a:rPr lang="en-US" dirty="0">
                <a:solidFill>
                  <a:schemeClr val="accent6"/>
                </a:solidFill>
                <a:effectLst/>
              </a:rPr>
              <a:t> </a:t>
            </a:r>
            <a:r>
              <a:rPr lang="en-US" dirty="0" err="1" smtClean="0">
                <a:solidFill>
                  <a:schemeClr val="accent6"/>
                </a:solidFill>
                <a:effectLst/>
              </a:rPr>
              <a:t>grd</a:t>
            </a:r>
            <a:r>
              <a:rPr lang="fa-IR" dirty="0" smtClean="0">
                <a:solidFill>
                  <a:schemeClr val="accent6"/>
                </a:solidFill>
                <a:effectLst/>
              </a:rPr>
              <a:t>شامل وضوح طیفی تصاویر هوایی میباشد که به عوامل مختلفی از جمله شرایط نوری محیط زمان تصویر برداری ، ارتفاع پرواز ،حساسیت سنجنده(</a:t>
            </a:r>
            <a:r>
              <a:rPr lang="en-US" dirty="0" err="1" smtClean="0">
                <a:solidFill>
                  <a:schemeClr val="accent6"/>
                </a:solidFill>
                <a:effectLst/>
              </a:rPr>
              <a:t>ccd</a:t>
            </a:r>
            <a:r>
              <a:rPr lang="fa-IR" dirty="0" smtClean="0">
                <a:solidFill>
                  <a:schemeClr val="accent6"/>
                </a:solidFill>
                <a:effectLst/>
              </a:rPr>
              <a:t>) و...بستگی دارد که معمولا مقدار ان 1.4 </a:t>
            </a:r>
            <a:r>
              <a:rPr lang="en-US" dirty="0" err="1" smtClean="0">
                <a:solidFill>
                  <a:schemeClr val="accent6"/>
                </a:solidFill>
                <a:effectLst/>
              </a:rPr>
              <a:t>gsd</a:t>
            </a:r>
            <a:r>
              <a:rPr lang="fa-IR" dirty="0" smtClean="0">
                <a:solidFill>
                  <a:schemeClr val="accent6"/>
                </a:solidFill>
                <a:effectLst/>
              </a:rPr>
              <a:t> میباشد در دور بینهای غیر متریک اما در دوربینهای متریک این نسبت یک میباشد. </a:t>
            </a:r>
          </a:p>
          <a:p>
            <a:pPr marL="342900" indent="-342900" algn="r">
              <a:buFont typeface="Arial" panose="020B0604020202020204" pitchFamily="34" charset="0"/>
              <a:buChar char="•"/>
            </a:pPr>
            <a:endParaRPr lang="fa-IR" dirty="0">
              <a:solidFill>
                <a:schemeClr val="accent6"/>
              </a:solidFill>
            </a:endParaRPr>
          </a:p>
        </p:txBody>
      </p:sp>
    </p:spTree>
    <p:extLst>
      <p:ext uri="{BB962C8B-B14F-4D97-AF65-F5344CB8AC3E}">
        <p14:creationId xmlns:p14="http://schemas.microsoft.com/office/powerpoint/2010/main" val="4230930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973" y="0"/>
            <a:ext cx="11825207" cy="859241"/>
          </a:xfrm>
        </p:spPr>
        <p:txBody>
          <a:bodyPr>
            <a:normAutofit/>
          </a:bodyPr>
          <a:lstStyle/>
          <a:p>
            <a:pPr algn="r"/>
            <a:r>
              <a:rPr lang="fa-IR" sz="4400" b="1" dirty="0">
                <a:solidFill>
                  <a:schemeClr val="accent6"/>
                </a:solidFill>
                <a:effectLst>
                  <a:outerShdw blurRad="38100" dist="38100" dir="2700000" algn="tl">
                    <a:srgbClr val="000000">
                      <a:alpha val="43137"/>
                    </a:srgbClr>
                  </a:outerShdw>
                </a:effectLst>
              </a:rPr>
              <a:t>اطلاعات حاشیه ای </a:t>
            </a:r>
            <a:r>
              <a:rPr lang="fa-IR" sz="4400" b="1" dirty="0" smtClean="0">
                <a:solidFill>
                  <a:schemeClr val="accent6"/>
                </a:solidFill>
                <a:effectLst>
                  <a:outerShdw blurRad="38100" dist="38100" dir="2700000" algn="tl">
                    <a:srgbClr val="000000">
                      <a:alpha val="43137"/>
                    </a:srgbClr>
                  </a:outerShdw>
                </a:effectLst>
              </a:rPr>
              <a:t>عکسهای هوایی انالوگ:</a:t>
            </a:r>
            <a:endParaRPr lang="fa-IR" sz="4400"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2759" y="1321230"/>
            <a:ext cx="3530733" cy="3615267"/>
          </a:xfrm>
        </p:spPr>
        <p:txBody>
          <a:bodyPr>
            <a:normAutofit fontScale="70000" lnSpcReduction="20000"/>
          </a:bodyPr>
          <a:lstStyle/>
          <a:p>
            <a:pPr marL="484188" indent="-457200">
              <a:buFont typeface="+mj-lt"/>
              <a:buAutoNum type="arabicPeriod"/>
            </a:pPr>
            <a:r>
              <a:rPr lang="fa-IR" sz="2400" b="1" dirty="0">
                <a:solidFill>
                  <a:schemeClr val="accent6"/>
                </a:solidFill>
              </a:rPr>
              <a:t>شماره رن پروازی</a:t>
            </a:r>
          </a:p>
          <a:p>
            <a:pPr marL="484188" indent="-457200" algn="r" rtl="1">
              <a:buFont typeface="+mj-lt"/>
              <a:buAutoNum type="arabicPeriod"/>
            </a:pPr>
            <a:r>
              <a:rPr lang="fa-IR" sz="2400" b="1" dirty="0" smtClean="0">
                <a:solidFill>
                  <a:schemeClr val="accent6"/>
                </a:solidFill>
              </a:rPr>
              <a:t>شماره عکس</a:t>
            </a:r>
            <a:endParaRPr lang="fa-IR" sz="2400" b="1" dirty="0">
              <a:solidFill>
                <a:schemeClr val="accent6"/>
              </a:solidFill>
            </a:endParaRPr>
          </a:p>
          <a:p>
            <a:pPr marL="484188" indent="-457200" algn="r" rtl="1">
              <a:buFont typeface="+mj-lt"/>
              <a:buAutoNum type="arabicPeriod"/>
            </a:pPr>
            <a:r>
              <a:rPr lang="fa-IR" sz="2400" b="1" dirty="0">
                <a:solidFill>
                  <a:schemeClr val="accent6"/>
                </a:solidFill>
              </a:rPr>
              <a:t>فاصله کانونی</a:t>
            </a:r>
          </a:p>
          <a:p>
            <a:pPr marL="484188" indent="-457200" algn="r" rtl="1">
              <a:buFont typeface="+mj-lt"/>
              <a:buAutoNum type="arabicPeriod"/>
            </a:pPr>
            <a:r>
              <a:rPr lang="fa-IR" sz="2400" b="1" dirty="0" smtClean="0">
                <a:solidFill>
                  <a:schemeClr val="accent6"/>
                </a:solidFill>
              </a:rPr>
              <a:t>آلتیمتر </a:t>
            </a:r>
            <a:r>
              <a:rPr lang="fa-IR" sz="2400" b="1" dirty="0">
                <a:solidFill>
                  <a:schemeClr val="accent6"/>
                </a:solidFill>
              </a:rPr>
              <a:t>یا ارتفاع سنج</a:t>
            </a:r>
          </a:p>
          <a:p>
            <a:pPr marL="484188" indent="-457200" algn="r" rtl="1">
              <a:buFont typeface="+mj-lt"/>
              <a:buAutoNum type="arabicPeriod"/>
            </a:pPr>
            <a:r>
              <a:rPr lang="fa-IR" sz="2400" b="1" dirty="0">
                <a:solidFill>
                  <a:schemeClr val="accent6"/>
                </a:solidFill>
              </a:rPr>
              <a:t>ساعت</a:t>
            </a:r>
          </a:p>
          <a:p>
            <a:pPr marL="484188" indent="-457200" algn="r" rtl="1">
              <a:buFont typeface="+mj-lt"/>
              <a:buAutoNum type="arabicPeriod"/>
            </a:pPr>
            <a:r>
              <a:rPr lang="fa-IR" sz="2400" b="1" dirty="0">
                <a:solidFill>
                  <a:schemeClr val="accent6"/>
                </a:solidFill>
              </a:rPr>
              <a:t>تراز</a:t>
            </a:r>
          </a:p>
          <a:p>
            <a:pPr marL="484188" indent="-457200" algn="r" rtl="1">
              <a:buFont typeface="+mj-lt"/>
              <a:buAutoNum type="arabicPeriod"/>
            </a:pPr>
            <a:r>
              <a:rPr lang="fa-IR" sz="2400" b="1" dirty="0">
                <a:solidFill>
                  <a:schemeClr val="accent6"/>
                </a:solidFill>
              </a:rPr>
              <a:t>شماره </a:t>
            </a:r>
            <a:r>
              <a:rPr lang="fa-IR" sz="2400" b="1" dirty="0" smtClean="0">
                <a:solidFill>
                  <a:schemeClr val="accent6"/>
                </a:solidFill>
              </a:rPr>
              <a:t>دوربین</a:t>
            </a:r>
          </a:p>
          <a:p>
            <a:pPr marL="484188" indent="-457200" algn="r" rtl="1">
              <a:buFont typeface="+mj-lt"/>
              <a:buAutoNum type="arabicPeriod"/>
            </a:pPr>
            <a:r>
              <a:rPr lang="fa-IR" sz="2400" b="1" dirty="0" smtClean="0">
                <a:solidFill>
                  <a:schemeClr val="accent6"/>
                </a:solidFill>
              </a:rPr>
              <a:t>سال عکسبرداری</a:t>
            </a:r>
          </a:p>
          <a:p>
            <a:pPr marL="484188" indent="-457200" algn="r" rtl="1">
              <a:buFont typeface="+mj-lt"/>
              <a:buAutoNum type="arabicPeriod"/>
            </a:pPr>
            <a:r>
              <a:rPr lang="fa-IR" sz="2400" b="1" dirty="0" smtClean="0">
                <a:solidFill>
                  <a:schemeClr val="accent6"/>
                </a:solidFill>
              </a:rPr>
              <a:t>فیدوشال مارک</a:t>
            </a:r>
            <a:endParaRPr lang="fa-IR" sz="2400" b="1" dirty="0">
              <a:solidFill>
                <a:schemeClr val="accent6"/>
              </a:solidFill>
            </a:endParaRPr>
          </a:p>
        </p:txBody>
      </p:sp>
      <p:pic>
        <p:nvPicPr>
          <p:cNvPr id="1026" name="Picture 2" descr="C:\Users\Sam\Desktop\replacement'\SN203035.JPG"/>
          <p:cNvPicPr>
            <a:picLocks noChangeAspect="1" noChangeArrowheads="1"/>
          </p:cNvPicPr>
          <p:nvPr/>
        </p:nvPicPr>
        <p:blipFill>
          <a:blip r:embed="rId2"/>
          <a:srcRect/>
          <a:stretch>
            <a:fillRect/>
          </a:stretch>
        </p:blipFill>
        <p:spPr bwMode="auto">
          <a:xfrm>
            <a:off x="883402" y="1146875"/>
            <a:ext cx="5393411" cy="4974956"/>
          </a:xfrm>
          <a:prstGeom prst="rect">
            <a:avLst/>
          </a:prstGeom>
          <a:noFill/>
        </p:spPr>
      </p:pic>
    </p:spTree>
    <p:extLst>
      <p:ext uri="{BB962C8B-B14F-4D97-AF65-F5344CB8AC3E}">
        <p14:creationId xmlns:p14="http://schemas.microsoft.com/office/powerpoint/2010/main" val="2768425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79997" cy="1325563"/>
          </a:xfrm>
        </p:spPr>
        <p:txBody>
          <a:bodyPr/>
          <a:lstStyle/>
          <a:p>
            <a:pPr algn="r"/>
            <a:r>
              <a:rPr lang="fa-IR" b="1" dirty="0" smtClean="0">
                <a:solidFill>
                  <a:schemeClr val="accent6"/>
                </a:solidFill>
                <a:effectLst>
                  <a:outerShdw blurRad="38100" dist="38100" dir="2700000" algn="tl">
                    <a:srgbClr val="000000">
                      <a:alpha val="43137"/>
                    </a:srgbClr>
                  </a:outerShdw>
                </a:effectLst>
              </a:rPr>
              <a:t>شماره عکس</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453966" y="2156743"/>
            <a:ext cx="3499736" cy="2536762"/>
          </a:xfrm>
        </p:spPr>
        <p:txBody>
          <a:bodyPr/>
          <a:lstStyle/>
          <a:p>
            <a:pPr lvl="2" algn="r" rtl="1">
              <a:buNone/>
            </a:pPr>
            <a:r>
              <a:rPr lang="fa-IR" sz="2400" b="1" dirty="0" smtClean="0">
                <a:solidFill>
                  <a:schemeClr val="accent6"/>
                </a:solidFill>
              </a:rPr>
              <a:t>شماره های پشت سر هم عکسها</a:t>
            </a:r>
          </a:p>
          <a:p>
            <a:pPr lvl="2" algn="r" rtl="1">
              <a:buNone/>
            </a:pPr>
            <a:r>
              <a:rPr lang="fa-IR" sz="2400" b="1" dirty="0" smtClean="0">
                <a:solidFill>
                  <a:schemeClr val="accent6"/>
                </a:solidFill>
              </a:rPr>
              <a:t>شماره رن جهت تهیه (فتواندکس)</a:t>
            </a:r>
          </a:p>
          <a:p>
            <a:pPr lvl="2" algn="r" rtl="1">
              <a:buNone/>
            </a:pPr>
            <a:endParaRPr lang="fa-IR" b="1" dirty="0" smtClean="0">
              <a:solidFill>
                <a:schemeClr val="accent6"/>
              </a:solidFill>
            </a:endParaRPr>
          </a:p>
        </p:txBody>
      </p:sp>
      <p:pic>
        <p:nvPicPr>
          <p:cNvPr id="2050" name="Picture 2" descr="C:\Users\Sam\Desktop\replacement'\SN203035.JPG"/>
          <p:cNvPicPr>
            <a:picLocks noChangeAspect="1" noChangeArrowheads="1"/>
          </p:cNvPicPr>
          <p:nvPr/>
        </p:nvPicPr>
        <p:blipFill>
          <a:blip r:embed="rId2"/>
          <a:srcRect/>
          <a:stretch>
            <a:fillRect/>
          </a:stretch>
        </p:blipFill>
        <p:spPr bwMode="auto">
          <a:xfrm>
            <a:off x="684211" y="557938"/>
            <a:ext cx="6197035" cy="5734373"/>
          </a:xfrm>
          <a:prstGeom prst="rect">
            <a:avLst/>
          </a:prstGeom>
          <a:noFill/>
        </p:spPr>
      </p:pic>
    </p:spTree>
    <p:extLst>
      <p:ext uri="{BB962C8B-B14F-4D97-AF65-F5344CB8AC3E}">
        <p14:creationId xmlns:p14="http://schemas.microsoft.com/office/powerpoint/2010/main" val="34606707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51" y="365125"/>
            <a:ext cx="11561735" cy="1325563"/>
          </a:xfrm>
        </p:spPr>
        <p:txBody>
          <a:bodyPr/>
          <a:lstStyle/>
          <a:p>
            <a:pPr algn="r"/>
            <a:r>
              <a:rPr lang="fa-IR" b="1" dirty="0" smtClean="0">
                <a:solidFill>
                  <a:schemeClr val="accent6"/>
                </a:solidFill>
                <a:effectLst>
                  <a:outerShdw blurRad="38100" dist="38100" dir="2700000" algn="tl">
                    <a:srgbClr val="000000">
                      <a:alpha val="43137"/>
                    </a:srgbClr>
                  </a:outerShdw>
                </a:effectLst>
              </a:rPr>
              <a:t>فاصله کانونی</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16976" y="1825625"/>
            <a:ext cx="11794210" cy="4351338"/>
          </a:xfrm>
        </p:spPr>
        <p:txBody>
          <a:bodyPr/>
          <a:lstStyle/>
          <a:p>
            <a:pPr algn="r" rtl="1">
              <a:buNone/>
            </a:pPr>
            <a:r>
              <a:rPr lang="fa-IR" b="1" dirty="0" smtClean="0">
                <a:solidFill>
                  <a:schemeClr val="accent6"/>
                </a:solidFill>
                <a:effectLst>
                  <a:outerShdw blurRad="38100" dist="38100" dir="2700000" algn="tl">
                    <a:srgbClr val="000000">
                      <a:alpha val="43137"/>
                    </a:srgbClr>
                  </a:outerShdw>
                </a:effectLst>
              </a:rPr>
              <a:t>بر حسب میلیمتر تا صدم بیان میشود.</a:t>
            </a:r>
          </a:p>
          <a:p>
            <a:pPr algn="r" rtl="1">
              <a:buNone/>
            </a:pPr>
            <a:r>
              <a:rPr lang="fa-IR" b="1" dirty="0" smtClean="0">
                <a:solidFill>
                  <a:schemeClr val="accent6"/>
                </a:solidFill>
                <a:effectLst>
                  <a:outerShdw blurRad="38100" dist="38100" dir="2700000" algn="tl">
                    <a:srgbClr val="000000">
                      <a:alpha val="43137"/>
                    </a:srgbClr>
                  </a:outerShdw>
                </a:effectLst>
              </a:rPr>
              <a:t>کاربرد:</a:t>
            </a:r>
          </a:p>
          <a:p>
            <a:pPr lvl="1" algn="r" rtl="1">
              <a:buNone/>
            </a:pPr>
            <a:r>
              <a:rPr lang="fa-IR" b="1" i="1" dirty="0" smtClean="0">
                <a:solidFill>
                  <a:schemeClr val="accent6"/>
                </a:solidFill>
                <a:effectLst>
                  <a:outerShdw blurRad="38100" dist="38100" dir="2700000" algn="tl">
                    <a:srgbClr val="000000">
                      <a:alpha val="43137"/>
                    </a:srgbClr>
                  </a:outerShdw>
                </a:effectLst>
              </a:rPr>
              <a:t>محاسبه مقیاس عکس</a:t>
            </a:r>
          </a:p>
          <a:p>
            <a:pPr lvl="1" algn="r" rtl="1">
              <a:buNone/>
            </a:pPr>
            <a:r>
              <a:rPr lang="fa-IR" b="1" i="1" dirty="0" smtClean="0">
                <a:solidFill>
                  <a:schemeClr val="accent6"/>
                </a:solidFill>
                <a:effectLst>
                  <a:outerShdw blurRad="38100" dist="38100" dir="2700000" algn="tl">
                    <a:srgbClr val="000000">
                      <a:alpha val="43137"/>
                    </a:srgbClr>
                  </a:outerShdw>
                </a:effectLst>
              </a:rPr>
              <a:t>تنظیم دستگاه تبدیل عکس هوایی به نقشه</a:t>
            </a:r>
          </a:p>
          <a:p>
            <a:pPr lvl="1" algn="r" rtl="1">
              <a:buNone/>
            </a:pPr>
            <a:r>
              <a:rPr lang="fa-IR" b="1" i="1" dirty="0" smtClean="0">
                <a:solidFill>
                  <a:schemeClr val="accent6"/>
                </a:solidFill>
                <a:effectLst>
                  <a:outerShdw blurRad="38100" dist="38100" dir="2700000" algn="tl">
                    <a:srgbClr val="000000">
                      <a:alpha val="43137"/>
                    </a:srgbClr>
                  </a:outerShdw>
                </a:effectLst>
              </a:rPr>
              <a:t>دوربینهای انالوگ:</a:t>
            </a:r>
          </a:p>
          <a:p>
            <a:pPr algn="r" rtl="1">
              <a:buNone/>
            </a:pPr>
            <a:r>
              <a:rPr lang="fa-IR" b="1" dirty="0" smtClean="0">
                <a:solidFill>
                  <a:schemeClr val="accent6"/>
                </a:solidFill>
                <a:effectLst>
                  <a:outerShdw blurRad="38100" dist="38100" dir="2700000" algn="tl">
                    <a:srgbClr val="000000">
                      <a:alpha val="43137"/>
                    </a:srgbClr>
                  </a:outerShdw>
                </a:effectLst>
              </a:rPr>
              <a:t>154/34	153/92		153/16	برای عکسهای 1:55000</a:t>
            </a:r>
          </a:p>
          <a:p>
            <a:pPr algn="r" rtl="1">
              <a:buNone/>
            </a:pPr>
            <a:r>
              <a:rPr lang="fa-IR" b="1" dirty="0" smtClean="0">
                <a:solidFill>
                  <a:schemeClr val="accent6"/>
                </a:solidFill>
                <a:effectLst>
                  <a:outerShdw blurRad="38100" dist="38100" dir="2700000" algn="tl">
                    <a:srgbClr val="000000">
                      <a:alpha val="43137"/>
                    </a:srgbClr>
                  </a:outerShdw>
                </a:effectLst>
              </a:rPr>
              <a:t>152/87				برای عکسهای </a:t>
            </a:r>
            <a:r>
              <a:rPr lang="fa-IR" dirty="0" smtClean="0">
                <a:solidFill>
                  <a:schemeClr val="accent6"/>
                </a:solidFill>
              </a:rPr>
              <a:t>1/20000</a:t>
            </a:r>
          </a:p>
          <a:p>
            <a:pPr algn="r" rtl="1">
              <a:buNone/>
            </a:pPr>
            <a:r>
              <a:rPr lang="fa-IR" dirty="0" smtClean="0">
                <a:solidFill>
                  <a:schemeClr val="accent6"/>
                </a:solidFill>
              </a:rPr>
              <a:t>دوربینهای اولتراکم: 100.5</a:t>
            </a:r>
          </a:p>
          <a:p>
            <a:pPr algn="r" rtl="1">
              <a:buNone/>
            </a:pPr>
            <a:r>
              <a:rPr lang="fa-IR" dirty="0" smtClean="0">
                <a:solidFill>
                  <a:schemeClr val="accent6"/>
                </a:solidFill>
              </a:rPr>
              <a:t>دوربینهای پهپاد:حدود 10 تا 20</a:t>
            </a:r>
            <a:endParaRPr lang="fa-IR" dirty="0">
              <a:solidFill>
                <a:schemeClr val="accent6"/>
              </a:solidFill>
            </a:endParaRPr>
          </a:p>
        </p:txBody>
      </p:sp>
    </p:spTree>
    <p:extLst>
      <p:ext uri="{BB962C8B-B14F-4D97-AF65-F5344CB8AC3E}">
        <p14:creationId xmlns:p14="http://schemas.microsoft.com/office/powerpoint/2010/main" val="3782708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0413" y="2899202"/>
            <a:ext cx="9001462" cy="2213401"/>
          </a:xfrm>
        </p:spPr>
        <p:txBody>
          <a:bodyPr>
            <a:normAutofit fontScale="90000"/>
          </a:bodyPr>
          <a:lstStyle/>
          <a:p>
            <a:pPr marL="342900" indent="-342900" algn="r">
              <a:buFont typeface="Wingdings" panose="05000000000000000000" pitchFamily="2" charset="2"/>
              <a:buChar char="v"/>
            </a:pPr>
            <a:r>
              <a:rPr lang="fa-IR" sz="2700" b="0" dirty="0">
                <a:solidFill>
                  <a:schemeClr val="accent6"/>
                </a:solidFill>
                <a:effectLst/>
                <a:cs typeface="B Nazanin" panose="00000400000000000000" pitchFamily="2" charset="-78"/>
              </a:rPr>
              <a:t>سری دوم عکسبرداری پوششی ایران توسط سازمان نقشه برداری کشور با مقیاس </a:t>
            </a:r>
            <a:r>
              <a:rPr lang="fa-IR" sz="2700" b="0" dirty="0" smtClean="0">
                <a:solidFill>
                  <a:schemeClr val="accent6"/>
                </a:solidFill>
                <a:effectLst/>
                <a:cs typeface="B Nazanin" panose="00000400000000000000" pitchFamily="2" charset="-78"/>
              </a:rPr>
              <a:t>1:20000 </a:t>
            </a:r>
            <a:r>
              <a:rPr lang="fa-IR" sz="2700" b="0" dirty="0">
                <a:solidFill>
                  <a:schemeClr val="accent6"/>
                </a:solidFill>
                <a:effectLst/>
                <a:cs typeface="B Nazanin" panose="00000400000000000000" pitchFamily="2" charset="-78"/>
              </a:rPr>
              <a:t>از سال 1343 (1964 میلادی) آغاز و تا سال 1349بخش عمده ای از کار انجام گردید. با </a:t>
            </a:r>
            <a:r>
              <a:rPr lang="fa-IR" sz="2700" b="0" dirty="0" smtClean="0">
                <a:solidFill>
                  <a:schemeClr val="accent6"/>
                </a:solidFill>
                <a:effectLst/>
                <a:cs typeface="B Nazanin" panose="00000400000000000000" pitchFamily="2" charset="-78"/>
              </a:rPr>
              <a:t>توجه </a:t>
            </a:r>
            <a:r>
              <a:rPr lang="fa-IR" sz="2700" b="0" dirty="0">
                <a:solidFill>
                  <a:schemeClr val="accent6"/>
                </a:solidFill>
                <a:effectLst/>
                <a:cs typeface="B Nazanin" panose="00000400000000000000" pitchFamily="2" charset="-78"/>
              </a:rPr>
              <a:t>به قانون ملی شدن جنگل‌های کشور (مصوب 27/10/1341 هيأت‌وزيران) و نیز ماده 9 آیین نامه اجرایی قانون تعیین تکلیف اراضی اختلافی موضوع اجرای ماده 56 قانون حفاظت و بهره برداری مصوب 16/7/1373، یکی از منابع قابل استناد در زمینه تشخیص اراضی ملی از مستثنیات، عکس های هوائی پوششی کشور در سالهای 1345 تا 1349 می باشد.</a:t>
            </a:r>
            <a:endParaRPr lang="en-US" sz="2700" dirty="0">
              <a:solidFill>
                <a:schemeClr val="accent6"/>
              </a:solidFill>
              <a:cs typeface="B Nazanin" panose="00000400000000000000" pitchFamily="2" charset="-78"/>
            </a:endParaRPr>
          </a:p>
        </p:txBody>
      </p:sp>
      <p:sp>
        <p:nvSpPr>
          <p:cNvPr id="3" name="Subtitle 2"/>
          <p:cNvSpPr>
            <a:spLocks noGrp="1"/>
          </p:cNvSpPr>
          <p:nvPr>
            <p:ph type="subTitle" idx="1"/>
          </p:nvPr>
        </p:nvSpPr>
        <p:spPr>
          <a:xfrm>
            <a:off x="2658275" y="220829"/>
            <a:ext cx="9383600" cy="2678373"/>
          </a:xfrm>
        </p:spPr>
        <p:txBody>
          <a:bodyPr/>
          <a:lstStyle/>
          <a:p>
            <a:pPr marL="342900" indent="-342900" algn="r">
              <a:buFont typeface="Wingdings" panose="05000000000000000000" pitchFamily="2" charset="2"/>
              <a:buChar char="v"/>
            </a:pPr>
            <a:r>
              <a:rPr lang="fa-IR" dirty="0">
                <a:solidFill>
                  <a:schemeClr val="accent6"/>
                </a:solidFill>
                <a:effectLst/>
                <a:cs typeface="B Nazanin" panose="00000400000000000000" pitchFamily="2" charset="-78"/>
              </a:rPr>
              <a:t>اولین سری عکسهای هوائی سراسری ایران را یک شرکت آمریکائی در سال 1955 تا 1957میلادی  (1334 تا 1336هجری شمسی ) با مقیاس 1:50000 و 1:55000 تهیه کرد. در این پروژه تکمیل و برطرف کردن نواقص مربوط به مناطق مرزی، 13 سال بطول انجامید . اصلی ترین هدف در این عکسبرداری تهیه نقشه پوششی 1:50000 و 1:250000 بود.</a:t>
            </a:r>
            <a:endParaRPr lang="en-US" dirty="0">
              <a:solidFill>
                <a:schemeClr val="accent6"/>
              </a:solidFill>
              <a:cs typeface="B Nazanin" panose="00000400000000000000" pitchFamily="2" charset="-78"/>
            </a:endParaRPr>
          </a:p>
        </p:txBody>
      </p:sp>
    </p:spTree>
    <p:extLst>
      <p:ext uri="{BB962C8B-B14F-4D97-AF65-F5344CB8AC3E}">
        <p14:creationId xmlns:p14="http://schemas.microsoft.com/office/powerpoint/2010/main" val="1741785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83" y="122238"/>
            <a:ext cx="11902697" cy="1325563"/>
          </a:xfrm>
        </p:spPr>
        <p:txBody>
          <a:bodyPr/>
          <a:lstStyle/>
          <a:p>
            <a:pPr algn="r"/>
            <a:r>
              <a:rPr lang="fa-IR" b="1" dirty="0" smtClean="0">
                <a:solidFill>
                  <a:schemeClr val="accent6"/>
                </a:solidFill>
                <a:effectLst>
                  <a:outerShdw blurRad="38100" dist="38100" dir="2700000" algn="tl">
                    <a:srgbClr val="000000">
                      <a:alpha val="43137"/>
                    </a:srgbClr>
                  </a:outerShdw>
                </a:effectLst>
              </a:rPr>
              <a:t>علائم کناری عکس(فیدوشال مارک)</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99322" y="1447802"/>
            <a:ext cx="5858357" cy="2411276"/>
          </a:xfrm>
        </p:spPr>
        <p:txBody>
          <a:bodyPr/>
          <a:lstStyle/>
          <a:p>
            <a:pPr algn="r" rtl="1">
              <a:buNone/>
            </a:pPr>
            <a:r>
              <a:rPr lang="fa-IR" b="1" dirty="0" smtClean="0">
                <a:solidFill>
                  <a:schemeClr val="accent6"/>
                </a:solidFill>
              </a:rPr>
              <a:t>به صورت ضربدر در گوشه های عکس</a:t>
            </a:r>
          </a:p>
          <a:p>
            <a:pPr algn="r" rtl="1">
              <a:buNone/>
            </a:pPr>
            <a:r>
              <a:rPr lang="fa-IR" b="1" dirty="0" smtClean="0">
                <a:solidFill>
                  <a:schemeClr val="accent6"/>
                </a:solidFill>
              </a:rPr>
              <a:t>به صورت شکاف مثلثی شکل در وسط اضلاع</a:t>
            </a:r>
          </a:p>
          <a:p>
            <a:pPr algn="r" rtl="1">
              <a:buNone/>
            </a:pPr>
            <a:r>
              <a:rPr lang="fa-IR" b="1" dirty="0" smtClean="0">
                <a:solidFill>
                  <a:schemeClr val="accent6"/>
                </a:solidFill>
              </a:rPr>
              <a:t>کاربرد: تعیین مرکز عکس هوایی</a:t>
            </a:r>
            <a:endParaRPr lang="fa-IR" b="1" dirty="0">
              <a:solidFill>
                <a:schemeClr val="accent6"/>
              </a:solidFill>
            </a:endParaRPr>
          </a:p>
        </p:txBody>
      </p:sp>
      <p:pic>
        <p:nvPicPr>
          <p:cNvPr id="4" name="Picture 2" descr="C:\Users\Sam\Desktop\replacement'\SN203035.JPG"/>
          <p:cNvPicPr>
            <a:picLocks noChangeAspect="1" noChangeArrowheads="1"/>
          </p:cNvPicPr>
          <p:nvPr/>
        </p:nvPicPr>
        <p:blipFill>
          <a:blip r:embed="rId2"/>
          <a:srcRect/>
          <a:stretch>
            <a:fillRect/>
          </a:stretch>
        </p:blipFill>
        <p:spPr bwMode="auto">
          <a:xfrm>
            <a:off x="154982" y="1224365"/>
            <a:ext cx="5625885" cy="5517398"/>
          </a:xfrm>
          <a:prstGeom prst="rect">
            <a:avLst/>
          </a:prstGeom>
          <a:noFill/>
        </p:spPr>
      </p:pic>
    </p:spTree>
    <p:extLst>
      <p:ext uri="{BB962C8B-B14F-4D97-AF65-F5344CB8AC3E}">
        <p14:creationId xmlns:p14="http://schemas.microsoft.com/office/powerpoint/2010/main" val="1988748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11" y="191294"/>
            <a:ext cx="11901407" cy="940082"/>
          </a:xfrm>
        </p:spPr>
        <p:txBody>
          <a:bodyPr/>
          <a:lstStyle/>
          <a:p>
            <a:pPr algn="r" rtl="1"/>
            <a:r>
              <a:rPr lang="fa-IR" b="1" dirty="0" smtClean="0">
                <a:solidFill>
                  <a:schemeClr val="accent6"/>
                </a:solidFill>
                <a:effectLst>
                  <a:outerShdw blurRad="38100" dist="38100" dir="2700000" algn="tl">
                    <a:srgbClr val="000000">
                      <a:alpha val="43137"/>
                    </a:srgbClr>
                  </a:outerShdw>
                </a:effectLst>
              </a:rPr>
              <a:t>ساعت</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99321" y="1007390"/>
            <a:ext cx="5822195" cy="4475324"/>
          </a:xfrm>
        </p:spPr>
        <p:txBody>
          <a:bodyPr/>
          <a:lstStyle/>
          <a:p>
            <a:pPr algn="r" rtl="1">
              <a:buNone/>
            </a:pPr>
            <a:r>
              <a:rPr lang="fa-IR" b="1" dirty="0" smtClean="0">
                <a:solidFill>
                  <a:schemeClr val="accent6"/>
                </a:solidFill>
              </a:rPr>
              <a:t>اطلاع از زمان دقیق عکسبرداری</a:t>
            </a:r>
          </a:p>
          <a:p>
            <a:pPr algn="r" rtl="1">
              <a:buNone/>
            </a:pPr>
            <a:r>
              <a:rPr lang="fa-IR" b="1" dirty="0" smtClean="0">
                <a:solidFill>
                  <a:schemeClr val="accent6"/>
                </a:solidFill>
              </a:rPr>
              <a:t>تجزیه و تحلیل سایه</a:t>
            </a:r>
          </a:p>
          <a:p>
            <a:pPr algn="r" rtl="1">
              <a:buNone/>
            </a:pPr>
            <a:r>
              <a:rPr lang="fa-IR" b="1" dirty="0" smtClean="0">
                <a:solidFill>
                  <a:schemeClr val="accent6"/>
                </a:solidFill>
              </a:rPr>
              <a:t>تعیین فاصله زمانی بین دو عکس پشت سرهم</a:t>
            </a:r>
            <a:endParaRPr lang="fa-IR" b="1" dirty="0">
              <a:solidFill>
                <a:schemeClr val="accent6"/>
              </a:solidFill>
            </a:endParaRPr>
          </a:p>
        </p:txBody>
      </p:sp>
      <p:pic>
        <p:nvPicPr>
          <p:cNvPr id="4" name="Picture 2" descr="C:\Users\Sam\Desktop\replacement'\SN203035.JPG"/>
          <p:cNvPicPr>
            <a:picLocks noChangeAspect="1" noChangeArrowheads="1"/>
          </p:cNvPicPr>
          <p:nvPr/>
        </p:nvPicPr>
        <p:blipFill>
          <a:blip r:embed="rId2"/>
          <a:srcRect/>
          <a:stretch>
            <a:fillRect/>
          </a:stretch>
        </p:blipFill>
        <p:spPr bwMode="auto">
          <a:xfrm>
            <a:off x="120109" y="759416"/>
            <a:ext cx="5924229" cy="5594889"/>
          </a:xfrm>
          <a:prstGeom prst="rect">
            <a:avLst/>
          </a:prstGeom>
          <a:noFill/>
        </p:spPr>
      </p:pic>
    </p:spTree>
    <p:extLst>
      <p:ext uri="{BB962C8B-B14F-4D97-AF65-F5344CB8AC3E}">
        <p14:creationId xmlns:p14="http://schemas.microsoft.com/office/powerpoint/2010/main" val="17761528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983"/>
            <a:ext cx="11157488" cy="1007391"/>
          </a:xfrm>
        </p:spPr>
        <p:txBody>
          <a:bodyPr/>
          <a:lstStyle/>
          <a:p>
            <a:pPr algn="r" rtl="1"/>
            <a:r>
              <a:rPr lang="fa-IR" b="1" dirty="0" smtClean="0">
                <a:solidFill>
                  <a:schemeClr val="accent6"/>
                </a:solidFill>
                <a:effectLst>
                  <a:outerShdw blurRad="38100" dist="38100" dir="2700000" algn="tl">
                    <a:srgbClr val="000000">
                      <a:alpha val="43137"/>
                    </a:srgbClr>
                  </a:outerShdw>
                </a:effectLst>
              </a:rPr>
              <a:t>تراز</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222210" y="1345179"/>
            <a:ext cx="4658531" cy="1088056"/>
          </a:xfrm>
        </p:spPr>
        <p:txBody>
          <a:bodyPr/>
          <a:lstStyle/>
          <a:p>
            <a:pPr algn="r" rtl="1">
              <a:buNone/>
            </a:pPr>
            <a:r>
              <a:rPr lang="fa-IR" b="1" dirty="0" smtClean="0">
                <a:solidFill>
                  <a:schemeClr val="accent6"/>
                </a:solidFill>
              </a:rPr>
              <a:t>تعیین تقریبی انحراف دوربین( </a:t>
            </a:r>
            <a:r>
              <a:rPr lang="en-US" b="1" dirty="0" smtClean="0">
                <a:solidFill>
                  <a:schemeClr val="accent6"/>
                </a:solidFill>
              </a:rPr>
              <a:t>tilt</a:t>
            </a:r>
            <a:r>
              <a:rPr lang="fa-IR" b="1" dirty="0" smtClean="0">
                <a:solidFill>
                  <a:schemeClr val="accent6"/>
                </a:solidFill>
              </a:rPr>
              <a:t>)</a:t>
            </a:r>
            <a:endParaRPr lang="fa-IR" b="1" dirty="0">
              <a:solidFill>
                <a:schemeClr val="accent6"/>
              </a:solidFill>
            </a:endParaRPr>
          </a:p>
        </p:txBody>
      </p:sp>
      <p:pic>
        <p:nvPicPr>
          <p:cNvPr id="5" name="Picture 2" descr="C:\Users\Sam\Desktop\replacement'\SN203035.JPG"/>
          <p:cNvPicPr>
            <a:picLocks noChangeAspect="1" noChangeArrowheads="1"/>
          </p:cNvPicPr>
          <p:nvPr/>
        </p:nvPicPr>
        <p:blipFill>
          <a:blip r:embed="rId2"/>
          <a:srcRect/>
          <a:stretch>
            <a:fillRect/>
          </a:stretch>
        </p:blipFill>
        <p:spPr bwMode="auto">
          <a:xfrm>
            <a:off x="290593" y="991892"/>
            <a:ext cx="6172200" cy="5532894"/>
          </a:xfrm>
          <a:prstGeom prst="rect">
            <a:avLst/>
          </a:prstGeom>
          <a:noFill/>
        </p:spPr>
      </p:pic>
    </p:spTree>
    <p:extLst>
      <p:ext uri="{BB962C8B-B14F-4D97-AF65-F5344CB8AC3E}">
        <p14:creationId xmlns:p14="http://schemas.microsoft.com/office/powerpoint/2010/main" val="730959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898" y="161468"/>
            <a:ext cx="11856203" cy="1419359"/>
          </a:xfrm>
        </p:spPr>
        <p:txBody>
          <a:bodyPr>
            <a:normAutofit/>
          </a:bodyPr>
          <a:lstStyle/>
          <a:p>
            <a:pPr algn="r" rtl="1"/>
            <a:r>
              <a:rPr lang="fa-IR" sz="4400" b="1" dirty="0" smtClean="0">
                <a:solidFill>
                  <a:schemeClr val="accent6"/>
                </a:solidFill>
                <a:effectLst>
                  <a:outerShdw blurRad="38100" dist="38100" dir="2700000" algn="tl">
                    <a:srgbClr val="000000">
                      <a:alpha val="43137"/>
                    </a:srgbClr>
                  </a:outerShdw>
                </a:effectLst>
              </a:rPr>
              <a:t>منطقه قابل قبول از نظر دقت اندازه گیری روی عکسهای هوایی</a:t>
            </a:r>
            <a:endParaRPr lang="fa-IR" sz="4400"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7898" y="2811625"/>
            <a:ext cx="11856203" cy="1419412"/>
          </a:xfrm>
        </p:spPr>
        <p:txBody>
          <a:bodyPr>
            <a:normAutofit fontScale="92500" lnSpcReduction="20000"/>
          </a:bodyPr>
          <a:lstStyle/>
          <a:p>
            <a:pPr algn="r" rtl="1"/>
            <a:r>
              <a:rPr lang="fa-IR" b="1" dirty="0" smtClean="0">
                <a:solidFill>
                  <a:schemeClr val="accent6"/>
                </a:solidFill>
              </a:rPr>
              <a:t>بهترین منطقه جهت اندازه گیریها روی عکسهای هوایی منطقه محصور بین مراکز دو عکس متوالی میباشد.</a:t>
            </a:r>
          </a:p>
          <a:p>
            <a:pPr algn="r" rtl="1"/>
            <a:r>
              <a:rPr lang="fa-IR" b="1" dirty="0" smtClean="0">
                <a:solidFill>
                  <a:schemeClr val="accent6"/>
                </a:solidFill>
              </a:rPr>
              <a:t>استفاده از زوج عکس متوالی جهت استخراج منطقه بین دو عکس متوالی ضروری میباشد.</a:t>
            </a:r>
            <a:endParaRPr lang="en-US" b="1" dirty="0" smtClean="0">
              <a:solidFill>
                <a:schemeClr val="accent6"/>
              </a:solidFill>
            </a:endParaRPr>
          </a:p>
          <a:p>
            <a:pPr algn="r" rtl="1"/>
            <a:r>
              <a:rPr lang="en-US" dirty="0" smtClean="0"/>
              <a:t> </a:t>
            </a:r>
            <a:endParaRPr lang="fa-IR" dirty="0"/>
          </a:p>
        </p:txBody>
      </p:sp>
    </p:spTree>
    <p:extLst>
      <p:ext uri="{BB962C8B-B14F-4D97-AF65-F5344CB8AC3E}">
        <p14:creationId xmlns:p14="http://schemas.microsoft.com/office/powerpoint/2010/main" val="18159624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4616" y="123986"/>
            <a:ext cx="11737384" cy="1053885"/>
          </a:xfrm>
        </p:spPr>
        <p:txBody>
          <a:bodyPr>
            <a:normAutofit/>
          </a:bodyPr>
          <a:lstStyle/>
          <a:p>
            <a:pPr algn="r" rtl="1"/>
            <a:r>
              <a:rPr lang="fa-IR" b="1" dirty="0" smtClean="0">
                <a:solidFill>
                  <a:schemeClr val="accent6"/>
                </a:solidFill>
                <a:effectLst>
                  <a:outerShdw blurRad="38100" dist="38100" dir="2700000" algn="tl">
                    <a:srgbClr val="000000">
                      <a:alpha val="43137"/>
                    </a:srgbClr>
                  </a:outerShdw>
                </a:effectLst>
              </a:rPr>
              <a:t>عوامل ماثردر درک و تفسیر عکسهای هوایی</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40962" y="1177871"/>
            <a:ext cx="11737384" cy="4928461"/>
          </a:xfrm>
        </p:spPr>
        <p:txBody>
          <a:bodyPr>
            <a:normAutofit fontScale="62500" lnSpcReduction="20000"/>
          </a:bodyPr>
          <a:lstStyle/>
          <a:p>
            <a:pPr algn="r" rtl="1"/>
            <a:r>
              <a:rPr lang="fa-IR" dirty="0" smtClean="0"/>
              <a:t>1</a:t>
            </a:r>
            <a:r>
              <a:rPr lang="fa-IR" b="1" dirty="0" smtClean="0">
                <a:solidFill>
                  <a:schemeClr val="accent6"/>
                </a:solidFill>
              </a:rPr>
              <a:t>-حساسیت ترکیب و فیلم و فیلتر</a:t>
            </a:r>
          </a:p>
          <a:p>
            <a:pPr algn="r" rtl="1"/>
            <a:r>
              <a:rPr lang="fa-IR" b="1" dirty="0" smtClean="0">
                <a:solidFill>
                  <a:schemeClr val="accent6"/>
                </a:solidFill>
              </a:rPr>
              <a:t>2- عکس گیری و عمل اوردن فیلم</a:t>
            </a:r>
          </a:p>
          <a:p>
            <a:pPr algn="r" rtl="1"/>
            <a:r>
              <a:rPr lang="fa-IR" b="1" dirty="0" smtClean="0">
                <a:solidFill>
                  <a:schemeClr val="accent6"/>
                </a:solidFill>
              </a:rPr>
              <a:t>3-فصل سال در زمان عکس برداری</a:t>
            </a:r>
          </a:p>
          <a:p>
            <a:pPr algn="r" rtl="1"/>
            <a:r>
              <a:rPr lang="fa-IR" b="1" dirty="0" smtClean="0">
                <a:solidFill>
                  <a:schemeClr val="accent6"/>
                </a:solidFill>
              </a:rPr>
              <a:t>4-ساعت عکس برداری هوایی</a:t>
            </a:r>
          </a:p>
          <a:p>
            <a:pPr algn="r" rtl="1"/>
            <a:r>
              <a:rPr lang="fa-IR" b="1" dirty="0" smtClean="0">
                <a:solidFill>
                  <a:schemeClr val="accent6"/>
                </a:solidFill>
              </a:rPr>
              <a:t>5-اثرات اتمسفر</a:t>
            </a:r>
          </a:p>
          <a:p>
            <a:pPr algn="r" rtl="1"/>
            <a:r>
              <a:rPr lang="fa-IR" b="1" dirty="0" smtClean="0">
                <a:solidFill>
                  <a:schemeClr val="accent6"/>
                </a:solidFill>
              </a:rPr>
              <a:t>6-مقیاس تصویر</a:t>
            </a:r>
          </a:p>
          <a:p>
            <a:pPr algn="r" rtl="1"/>
            <a:r>
              <a:rPr lang="fa-IR" b="1" dirty="0" smtClean="0">
                <a:solidFill>
                  <a:schemeClr val="accent6"/>
                </a:solidFill>
              </a:rPr>
              <a:t>7-حرکت تصویر در لحظه عکس برداری</a:t>
            </a:r>
          </a:p>
          <a:p>
            <a:pPr algn="r" rtl="1"/>
            <a:r>
              <a:rPr lang="fa-IR" b="1" dirty="0" smtClean="0">
                <a:solidFill>
                  <a:schemeClr val="accent6"/>
                </a:solidFill>
              </a:rPr>
              <a:t>8-قدرت تجزیه پذیری مجموعه سیستم ضبط و تصویر</a:t>
            </a:r>
          </a:p>
          <a:p>
            <a:pPr algn="r" rtl="1"/>
            <a:r>
              <a:rPr lang="fa-IR" b="1" dirty="0" smtClean="0">
                <a:solidFill>
                  <a:schemeClr val="accent6"/>
                </a:solidFill>
              </a:rPr>
              <a:t>9-پارالاکس استریوسکوپی</a:t>
            </a:r>
          </a:p>
          <a:p>
            <a:pPr algn="r" rtl="1"/>
            <a:r>
              <a:rPr lang="fa-IR" b="1" dirty="0" smtClean="0">
                <a:solidFill>
                  <a:schemeClr val="accent6"/>
                </a:solidFill>
              </a:rPr>
              <a:t>10-قدرت دید و درک تشخیص مفسر</a:t>
            </a:r>
          </a:p>
          <a:p>
            <a:pPr algn="r" rtl="1"/>
            <a:r>
              <a:rPr lang="fa-IR" b="1" dirty="0" smtClean="0">
                <a:solidFill>
                  <a:schemeClr val="accent6"/>
                </a:solidFill>
              </a:rPr>
              <a:t>11-ابزار و تکنیک تعبیر و تفسیر</a:t>
            </a:r>
          </a:p>
          <a:p>
            <a:pPr algn="r" rtl="1"/>
            <a:r>
              <a:rPr lang="fa-IR" b="1" dirty="0" smtClean="0">
                <a:solidFill>
                  <a:schemeClr val="accent6"/>
                </a:solidFill>
              </a:rPr>
              <a:t>12-کمک های اموزشی</a:t>
            </a:r>
          </a:p>
          <a:p>
            <a:pPr algn="r" rtl="1"/>
            <a:r>
              <a:rPr lang="fa-IR" b="1" dirty="0" smtClean="0">
                <a:solidFill>
                  <a:schemeClr val="accent6"/>
                </a:solidFill>
              </a:rPr>
              <a:t>13-</a:t>
            </a:r>
            <a:r>
              <a:rPr lang="en-US" b="1" dirty="0" err="1" smtClean="0">
                <a:solidFill>
                  <a:schemeClr val="accent6"/>
                </a:solidFill>
              </a:rPr>
              <a:t>gsd</a:t>
            </a:r>
            <a:r>
              <a:rPr lang="en-US" b="1" dirty="0">
                <a:solidFill>
                  <a:schemeClr val="accent6"/>
                </a:solidFill>
              </a:rPr>
              <a:t> </a:t>
            </a:r>
            <a:r>
              <a:rPr lang="fa-IR" b="1" dirty="0" smtClean="0">
                <a:solidFill>
                  <a:schemeClr val="accent6"/>
                </a:solidFill>
              </a:rPr>
              <a:t> و</a:t>
            </a:r>
            <a:r>
              <a:rPr lang="en-US" b="1" dirty="0" err="1" smtClean="0">
                <a:solidFill>
                  <a:schemeClr val="accent6"/>
                </a:solidFill>
              </a:rPr>
              <a:t>grd</a:t>
            </a:r>
            <a:r>
              <a:rPr lang="en-US" b="1" dirty="0" smtClean="0">
                <a:solidFill>
                  <a:schemeClr val="accent6"/>
                </a:solidFill>
              </a:rPr>
              <a:t> </a:t>
            </a:r>
            <a:r>
              <a:rPr lang="fa-IR" b="1" dirty="0" smtClean="0">
                <a:solidFill>
                  <a:schemeClr val="accent6"/>
                </a:solidFill>
              </a:rPr>
              <a:t> در عکسهای رقومی</a:t>
            </a:r>
          </a:p>
          <a:p>
            <a:pPr algn="r" rtl="1"/>
            <a:endParaRPr lang="fa-IR" dirty="0"/>
          </a:p>
        </p:txBody>
      </p:sp>
    </p:spTree>
    <p:extLst>
      <p:ext uri="{BB962C8B-B14F-4D97-AF65-F5344CB8AC3E}">
        <p14:creationId xmlns:p14="http://schemas.microsoft.com/office/powerpoint/2010/main" val="3746705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471" y="365125"/>
            <a:ext cx="11747715" cy="1325563"/>
          </a:xfrm>
        </p:spPr>
        <p:txBody>
          <a:bodyPr>
            <a:noAutofit/>
          </a:bodyPr>
          <a:lstStyle/>
          <a:p>
            <a:pPr algn="r" rtl="1"/>
            <a:r>
              <a:rPr lang="fa-IR" b="1" dirty="0" smtClean="0">
                <a:solidFill>
                  <a:schemeClr val="accent6"/>
                </a:solidFill>
                <a:effectLst>
                  <a:outerShdw blurRad="38100" dist="38100" dir="2700000" algn="tl">
                    <a:srgbClr val="000000">
                      <a:alpha val="43137"/>
                    </a:srgbClr>
                  </a:outerShdw>
                </a:effectLst>
              </a:rPr>
              <a:t>در فرایند تفسیر عکسهای هوایی مفسر معمولا هفت کار را انجام میدهد</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63471" y="1690688"/>
            <a:ext cx="11747715" cy="4351338"/>
          </a:xfrm>
        </p:spPr>
        <p:txBody>
          <a:bodyPr/>
          <a:lstStyle/>
          <a:p>
            <a:pPr algn="r" rtl="1"/>
            <a:r>
              <a:rPr lang="fa-IR" b="1" dirty="0" smtClean="0">
                <a:solidFill>
                  <a:schemeClr val="accent6"/>
                </a:solidFill>
              </a:rPr>
              <a:t>اشکار سازی</a:t>
            </a:r>
          </a:p>
          <a:p>
            <a:pPr algn="r" rtl="1"/>
            <a:r>
              <a:rPr lang="fa-IR" b="1" dirty="0" smtClean="0">
                <a:solidFill>
                  <a:schemeClr val="accent6"/>
                </a:solidFill>
              </a:rPr>
              <a:t>شناسایی و تشخیص</a:t>
            </a:r>
          </a:p>
          <a:p>
            <a:pPr algn="r" rtl="1"/>
            <a:r>
              <a:rPr lang="fa-IR" b="1" dirty="0" smtClean="0">
                <a:solidFill>
                  <a:schemeClr val="accent6"/>
                </a:solidFill>
              </a:rPr>
              <a:t>تحلیل</a:t>
            </a:r>
          </a:p>
          <a:p>
            <a:pPr algn="r" rtl="1"/>
            <a:r>
              <a:rPr lang="fa-IR" b="1" dirty="0" smtClean="0">
                <a:solidFill>
                  <a:schemeClr val="accent6"/>
                </a:solidFill>
              </a:rPr>
              <a:t>قیاس</a:t>
            </a:r>
          </a:p>
          <a:p>
            <a:pPr algn="r" rtl="1"/>
            <a:r>
              <a:rPr lang="fa-IR" b="1" dirty="0" smtClean="0">
                <a:solidFill>
                  <a:schemeClr val="accent6"/>
                </a:solidFill>
              </a:rPr>
              <a:t>طبقه بندی</a:t>
            </a:r>
          </a:p>
          <a:p>
            <a:pPr algn="r" rtl="1"/>
            <a:r>
              <a:rPr lang="fa-IR" b="1" dirty="0" smtClean="0">
                <a:solidFill>
                  <a:schemeClr val="accent6"/>
                </a:solidFill>
              </a:rPr>
              <a:t>ایده ال سازی</a:t>
            </a:r>
          </a:p>
          <a:p>
            <a:pPr algn="r" rtl="1"/>
            <a:r>
              <a:rPr lang="fa-IR" b="1" dirty="0" smtClean="0">
                <a:solidFill>
                  <a:schemeClr val="accent6"/>
                </a:solidFill>
              </a:rPr>
              <a:t>تعیین صحت</a:t>
            </a:r>
            <a:endParaRPr lang="fa-IR" b="1" dirty="0">
              <a:solidFill>
                <a:schemeClr val="accent6"/>
              </a:solidFill>
            </a:endParaRPr>
          </a:p>
        </p:txBody>
      </p:sp>
    </p:spTree>
    <p:extLst>
      <p:ext uri="{BB962C8B-B14F-4D97-AF65-F5344CB8AC3E}">
        <p14:creationId xmlns:p14="http://schemas.microsoft.com/office/powerpoint/2010/main" val="2947040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633" y="194644"/>
            <a:ext cx="10515600" cy="1045221"/>
          </a:xfrm>
        </p:spPr>
        <p:txBody>
          <a:bodyPr/>
          <a:lstStyle/>
          <a:p>
            <a:pPr algn="r" rtl="1"/>
            <a:r>
              <a:rPr lang="fa-IR" b="1" dirty="0" smtClean="0">
                <a:solidFill>
                  <a:schemeClr val="accent6"/>
                </a:solidFill>
                <a:effectLst>
                  <a:outerShdw blurRad="38100" dist="38100" dir="2700000" algn="tl">
                    <a:srgbClr val="000000">
                      <a:alpha val="43137"/>
                    </a:srgbClr>
                  </a:outerShdw>
                </a:effectLst>
              </a:rPr>
              <a:t>طبقه بندی عوارض مصنوعی و طبیعی زمین</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42633" y="1394846"/>
            <a:ext cx="10515600" cy="5052447"/>
          </a:xfrm>
        </p:spPr>
        <p:txBody>
          <a:bodyPr/>
          <a:lstStyle/>
          <a:p>
            <a:pPr algn="r" rtl="1"/>
            <a:r>
              <a:rPr lang="fa-IR" b="1" dirty="0" smtClean="0">
                <a:solidFill>
                  <a:schemeClr val="accent6"/>
                </a:solidFill>
              </a:rPr>
              <a:t>عوارض بلوک ساختمانی</a:t>
            </a:r>
          </a:p>
          <a:p>
            <a:pPr algn="r" rtl="1"/>
            <a:r>
              <a:rPr lang="fa-IR" b="1" dirty="0" smtClean="0">
                <a:solidFill>
                  <a:schemeClr val="accent6"/>
                </a:solidFill>
              </a:rPr>
              <a:t>عوارض سطح معبر</a:t>
            </a:r>
          </a:p>
          <a:p>
            <a:pPr algn="r" rtl="1"/>
            <a:r>
              <a:rPr lang="fa-IR" b="1" dirty="0" smtClean="0">
                <a:solidFill>
                  <a:schemeClr val="accent6"/>
                </a:solidFill>
              </a:rPr>
              <a:t>عوارض گیاهی</a:t>
            </a:r>
          </a:p>
          <a:p>
            <a:pPr algn="r" rtl="1"/>
            <a:r>
              <a:rPr lang="fa-IR" b="1" dirty="0" smtClean="0">
                <a:solidFill>
                  <a:schemeClr val="accent6"/>
                </a:solidFill>
              </a:rPr>
              <a:t> معابر بین شهری</a:t>
            </a:r>
          </a:p>
          <a:p>
            <a:pPr algn="r" rtl="1"/>
            <a:r>
              <a:rPr lang="fa-IR" b="1" dirty="0" smtClean="0">
                <a:solidFill>
                  <a:schemeClr val="accent6"/>
                </a:solidFill>
              </a:rPr>
              <a:t>عوارض آبی</a:t>
            </a:r>
          </a:p>
          <a:p>
            <a:pPr algn="r" rtl="1"/>
            <a:r>
              <a:rPr lang="fa-IR" b="1" dirty="0" smtClean="0">
                <a:solidFill>
                  <a:schemeClr val="accent6"/>
                </a:solidFill>
              </a:rPr>
              <a:t>عوارض ارتفایی</a:t>
            </a:r>
          </a:p>
          <a:p>
            <a:pPr algn="r" rtl="1"/>
            <a:r>
              <a:rPr lang="fa-IR" b="1" dirty="0" smtClean="0">
                <a:solidFill>
                  <a:schemeClr val="accent6"/>
                </a:solidFill>
              </a:rPr>
              <a:t>خطوط انتقال</a:t>
            </a:r>
          </a:p>
          <a:p>
            <a:pPr algn="r" rtl="1"/>
            <a:endParaRPr lang="fa-IR" dirty="0"/>
          </a:p>
        </p:txBody>
      </p:sp>
    </p:spTree>
    <p:extLst>
      <p:ext uri="{BB962C8B-B14F-4D97-AF65-F5344CB8AC3E}">
        <p14:creationId xmlns:p14="http://schemas.microsoft.com/office/powerpoint/2010/main" val="10047716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464" y="362946"/>
            <a:ext cx="11737383" cy="1310871"/>
          </a:xfrm>
        </p:spPr>
        <p:txBody>
          <a:bodyPr>
            <a:normAutofit/>
          </a:bodyPr>
          <a:lstStyle/>
          <a:p>
            <a:pPr algn="r" rtl="1"/>
            <a:r>
              <a:rPr lang="fa-IR" b="1" dirty="0" smtClean="0">
                <a:solidFill>
                  <a:schemeClr val="accent6"/>
                </a:solidFill>
                <a:effectLst>
                  <a:outerShdw blurRad="38100" dist="38100" dir="2700000" algn="tl">
                    <a:srgbClr val="000000">
                      <a:alpha val="43137"/>
                    </a:srgbClr>
                  </a:outerShdw>
                </a:effectLst>
              </a:rPr>
              <a:t>عوامل اصلی شناخت و تشخیص پدیده ها</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33953" y="2083203"/>
            <a:ext cx="11473911" cy="4581067"/>
          </a:xfrm>
        </p:spPr>
        <p:txBody>
          <a:bodyPr>
            <a:normAutofit/>
          </a:bodyPr>
          <a:lstStyle/>
          <a:p>
            <a:pPr marL="342900" indent="-342900" algn="r">
              <a:buFont typeface="Wingdings" panose="05000000000000000000" pitchFamily="2" charset="2"/>
              <a:buChar char="Ø"/>
            </a:pPr>
            <a:r>
              <a:rPr lang="fa-IR" sz="2800" dirty="0" smtClean="0">
                <a:solidFill>
                  <a:schemeClr val="accent6"/>
                </a:solidFill>
                <a:effectLst/>
              </a:rPr>
              <a:t>شکل</a:t>
            </a:r>
            <a:r>
              <a:rPr lang="fa-IR" dirty="0" smtClean="0">
                <a:solidFill>
                  <a:schemeClr val="accent6"/>
                </a:solidFill>
                <a:effectLst/>
              </a:rPr>
              <a:t>:مقایسه تصویر اجسام در عکسهای هوایی قائم با انچه در طبیعت به چشم انسان اشنا میباشد گاهی </a:t>
            </a:r>
            <a:r>
              <a:rPr lang="fa-IR" dirty="0">
                <a:solidFill>
                  <a:schemeClr val="accent6"/>
                </a:solidFill>
                <a:effectLst/>
              </a:rPr>
              <a:t>بسیارشگفت انگیز و برای تفسیر مشکل است بنا بر این عادت دادن و تطبیق چشم به دید عمودی و از بالا نسبت به عوارض زمین درست مثل زبان تازه ای است که انسان می اموزد ،شکل اجسام و پدیده ها یکی از عوامل </a:t>
            </a:r>
            <a:r>
              <a:rPr lang="fa-IR" dirty="0" smtClean="0">
                <a:solidFill>
                  <a:schemeClr val="accent6"/>
                </a:solidFill>
                <a:effectLst/>
              </a:rPr>
              <a:t>اصلی شناسایی </a:t>
            </a:r>
            <a:r>
              <a:rPr lang="fa-IR" dirty="0">
                <a:solidFill>
                  <a:schemeClr val="accent6"/>
                </a:solidFill>
                <a:effectLst/>
              </a:rPr>
              <a:t>عوارض زمین بر روی عکسهای هوایی میباشد.</a:t>
            </a:r>
          </a:p>
          <a:p>
            <a:pPr marL="342900" indent="-342900" algn="r">
              <a:buFont typeface="Wingdings" panose="05000000000000000000" pitchFamily="2" charset="2"/>
              <a:buChar char="Ø"/>
            </a:pPr>
            <a:endParaRPr lang="fa-IR" dirty="0"/>
          </a:p>
          <a:p>
            <a:pPr marL="342900" indent="-342900" algn="r">
              <a:buFont typeface="Wingdings" panose="05000000000000000000" pitchFamily="2" charset="2"/>
              <a:buChar char="Ø"/>
            </a:pPr>
            <a:endParaRPr lang="fa-IR" dirty="0"/>
          </a:p>
          <a:p>
            <a:pPr marL="342900" indent="-342900" algn="r">
              <a:buFont typeface="Wingdings" panose="05000000000000000000" pitchFamily="2" charset="2"/>
              <a:buChar char="Ø"/>
            </a:pPr>
            <a:endParaRPr lang="fa-IR" dirty="0" smtClean="0"/>
          </a:p>
          <a:p>
            <a:pPr marL="342900" indent="-342900" algn="r">
              <a:buFont typeface="Wingdings" panose="05000000000000000000" pitchFamily="2" charset="2"/>
              <a:buChar char="Ø"/>
            </a:pPr>
            <a:endParaRPr lang="fa-IR" dirty="0" smtClean="0"/>
          </a:p>
          <a:p>
            <a:pPr algn="r"/>
            <a:endParaRPr lang="fa-IR" dirty="0" smtClean="0"/>
          </a:p>
          <a:p>
            <a:pPr algn="r"/>
            <a:endParaRPr lang="fa-IR" dirty="0"/>
          </a:p>
          <a:p>
            <a:pPr algn="r"/>
            <a:endParaRPr lang="fa-IR" dirty="0" smtClean="0"/>
          </a:p>
        </p:txBody>
      </p:sp>
    </p:spTree>
    <p:extLst>
      <p:ext uri="{BB962C8B-B14F-4D97-AF65-F5344CB8AC3E}">
        <p14:creationId xmlns:p14="http://schemas.microsoft.com/office/powerpoint/2010/main" val="1922020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23986" y="203202"/>
            <a:ext cx="11094339"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4" name="Picture 3" descr="API_Page_15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1763" y="957263"/>
            <a:ext cx="7097712"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4985746" y="255589"/>
            <a:ext cx="69516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spcBef>
                <a:spcPct val="0"/>
              </a:spcBef>
              <a:buFontTx/>
              <a:buNone/>
            </a:pPr>
            <a:r>
              <a:rPr lang="fa-IR"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شکل زمین </a:t>
            </a:r>
            <a:r>
              <a:rPr lang="en-US"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Baseball</a:t>
            </a:r>
            <a:r>
              <a:rPr lang="fa-IR"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 و فوتبال</a:t>
            </a:r>
            <a:endParaRPr lang="en-US"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911961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nodeType="afterGroup">
                            <p:stCondLst>
                              <p:cond delay="5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ppt_w</p:attrName>
                                        </p:attrNameLst>
                                      </p:cBhvr>
                                      <p:tavLst>
                                        <p:tav tm="0" fmla="#ppt_w*sin(2.5*pi*$)">
                                          <p:val>
                                            <p:fltVal val="0"/>
                                          </p:val>
                                        </p:tav>
                                        <p:tav tm="100000">
                                          <p:val>
                                            <p:fltVal val="1"/>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I_Page_16_Image_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4940" y="731838"/>
            <a:ext cx="7097713"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54983" y="230188"/>
            <a:ext cx="11748711"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spcBef>
                <a:spcPct val="0"/>
              </a:spcBef>
              <a:buFontTx/>
              <a:buNone/>
            </a:pPr>
            <a:r>
              <a:rPr lang="fa-IR"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تفکیک خانه های سازمانی از ساختمان کارخانه و ...</a:t>
            </a:r>
            <a:endParaRPr lang="en-US"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243660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par>
                          <p:cTn id="8" fill="hold" nodeType="afterGroup">
                            <p:stCondLst>
                              <p:cond delay="5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ppt_w</p:attrName>
                                        </p:attrNameLst>
                                      </p:cBhvr>
                                      <p:tavLst>
                                        <p:tav tm="0" fmla="#ppt_w*sin(2.5*pi*$)">
                                          <p:val>
                                            <p:fltVal val="0"/>
                                          </p:val>
                                        </p:tav>
                                        <p:tav tm="100000">
                                          <p:val>
                                            <p:fltVal val="1"/>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39284" y="299278"/>
            <a:ext cx="3252716" cy="2143671"/>
          </a:xfrm>
        </p:spPr>
        <p:txBody>
          <a:bodyPr>
            <a:noAutofit/>
          </a:bodyPr>
          <a:lstStyle/>
          <a:p>
            <a:pPr marL="342900" indent="-342900">
              <a:buFont typeface="Wingdings" panose="05000000000000000000" pitchFamily="2" charset="2"/>
              <a:buChar char="v"/>
            </a:pPr>
            <a:r>
              <a:rPr lang="fa-IR" dirty="0">
                <a:solidFill>
                  <a:schemeClr val="accent6"/>
                </a:solidFill>
                <a:effectLst/>
                <a:cs typeface="B Nazanin" panose="00000400000000000000" pitchFamily="2" charset="-78"/>
              </a:rPr>
              <a:t>در شکل </a:t>
            </a:r>
            <a:r>
              <a:rPr lang="fa-IR" dirty="0" smtClean="0">
                <a:solidFill>
                  <a:schemeClr val="accent6"/>
                </a:solidFill>
                <a:effectLst/>
                <a:cs typeface="B Nazanin" panose="00000400000000000000" pitchFamily="2" charset="-78"/>
              </a:rPr>
              <a:t>روبرو </a:t>
            </a:r>
            <a:r>
              <a:rPr lang="fa-IR" dirty="0">
                <a:solidFill>
                  <a:schemeClr val="accent6"/>
                </a:solidFill>
                <a:effectLst/>
                <a:cs typeface="B Nazanin" panose="00000400000000000000" pitchFamily="2" charset="-78"/>
              </a:rPr>
              <a:t>وضعیت عکسهای هوائی 1:20000 مذکور و سازمان متولی واگذاری آن نشان داده شده است.</a:t>
            </a:r>
            <a:endParaRPr lang="en-US" dirty="0">
              <a:solidFill>
                <a:schemeClr val="accent6"/>
              </a:solidFill>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91" y="120331"/>
            <a:ext cx="7890093" cy="6656987"/>
          </a:xfrm>
          <a:prstGeom prst="rect">
            <a:avLst/>
          </a:prstGeom>
        </p:spPr>
      </p:pic>
    </p:spTree>
    <p:extLst>
      <p:ext uri="{BB962C8B-B14F-4D97-AF65-F5344CB8AC3E}">
        <p14:creationId xmlns:p14="http://schemas.microsoft.com/office/powerpoint/2010/main" val="4096285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531" y="210142"/>
            <a:ext cx="10515600" cy="843743"/>
          </a:xfrm>
        </p:spPr>
        <p:txBody>
          <a:bodyPr/>
          <a:lstStyle/>
          <a:p>
            <a:pPr marL="571500" indent="-571500" algn="r" rtl="1">
              <a:buFont typeface="Wingdings" panose="05000000000000000000" pitchFamily="2" charset="2"/>
              <a:buChar char="Ø"/>
            </a:pPr>
            <a:r>
              <a:rPr lang="fa-IR" b="1" dirty="0" smtClean="0">
                <a:solidFill>
                  <a:schemeClr val="accent6"/>
                </a:solidFill>
                <a:effectLst>
                  <a:outerShdw blurRad="38100" dist="38100" dir="2700000" algn="tl">
                    <a:srgbClr val="000000">
                      <a:alpha val="43137"/>
                    </a:srgbClr>
                  </a:outerShdw>
                </a:effectLst>
              </a:rPr>
              <a:t>تن عکس:</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69823" y="1690688"/>
            <a:ext cx="11722308" cy="4351338"/>
          </a:xfrm>
        </p:spPr>
        <p:txBody>
          <a:bodyPr/>
          <a:lstStyle/>
          <a:p>
            <a:pPr algn="r" rtl="1"/>
            <a:r>
              <a:rPr lang="fa-IR" b="1" dirty="0" smtClean="0">
                <a:solidFill>
                  <a:schemeClr val="accent6"/>
                </a:solidFill>
              </a:rPr>
              <a:t>تن عکس عبارت است از سفیدی یا سیاهی نسبی که حاصل انعکا سهای نور بوسیله اجسام است </a:t>
            </a:r>
          </a:p>
          <a:p>
            <a:pPr algn="r" rtl="1"/>
            <a:endParaRPr lang="fa-IR" b="1" dirty="0">
              <a:solidFill>
                <a:schemeClr val="accent6"/>
              </a:solidFill>
            </a:endParaRPr>
          </a:p>
          <a:p>
            <a:pPr marL="0" indent="0" algn="r" rtl="1">
              <a:buNone/>
            </a:pPr>
            <a:r>
              <a:rPr lang="fa-IR" b="1" dirty="0" smtClean="0">
                <a:solidFill>
                  <a:schemeClr val="accent6"/>
                </a:solidFill>
              </a:rPr>
              <a:t>برای عکسهای سیاه و سفید تن یک عامل اساسی است، که ترکیب ان با سایر عوامل شناخت،عوامل</a:t>
            </a:r>
          </a:p>
          <a:p>
            <a:pPr algn="r" rtl="1"/>
            <a:endParaRPr lang="fa-IR" b="1" dirty="0">
              <a:solidFill>
                <a:schemeClr val="accent6"/>
              </a:solidFill>
            </a:endParaRPr>
          </a:p>
          <a:p>
            <a:pPr marL="0" indent="0" algn="r" rtl="1">
              <a:buNone/>
            </a:pPr>
            <a:r>
              <a:rPr lang="fa-IR" b="1" dirty="0" smtClean="0">
                <a:solidFill>
                  <a:schemeClr val="accent6"/>
                </a:solidFill>
              </a:rPr>
              <a:t> اولیه شناسایی عوارض و انجام تفسیر را تشکیل میدهد.</a:t>
            </a:r>
            <a:endParaRPr lang="fa-IR" b="1" dirty="0">
              <a:solidFill>
                <a:schemeClr val="accent6"/>
              </a:solidFill>
            </a:endParaRPr>
          </a:p>
        </p:txBody>
      </p:sp>
    </p:spTree>
    <p:extLst>
      <p:ext uri="{BB962C8B-B14F-4D97-AF65-F5344CB8AC3E}">
        <p14:creationId xmlns:p14="http://schemas.microsoft.com/office/powerpoint/2010/main" val="41994893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49705" y="166687"/>
            <a:ext cx="11377742" cy="750888"/>
          </a:xfrm>
        </p:spPr>
        <p:txBody>
          <a:bodyPr>
            <a:normAutofit/>
          </a:bodyPr>
          <a:lstStyle/>
          <a:p>
            <a:pPr algn="r" eaLnBrk="1" hangingPunct="1"/>
            <a:r>
              <a:rPr lang="fa-IR" altLang="en-US" sz="2800" dirty="0" smtClean="0">
                <a:solidFill>
                  <a:schemeClr val="accent6"/>
                </a:solidFill>
                <a:effectLst>
                  <a:outerShdw blurRad="38100" dist="38100" dir="2700000" algn="tl">
                    <a:srgbClr val="000000">
                      <a:alpha val="43137"/>
                    </a:srgbClr>
                  </a:outerShdw>
                </a:effectLst>
                <a:cs typeface="+mn-cs"/>
              </a:rPr>
              <a:t>اختلاف تن در زمینهای زراعی دارای محصول و بدون محصول</a:t>
            </a:r>
            <a:endParaRPr lang="en-US" altLang="en-US" sz="2800" dirty="0">
              <a:solidFill>
                <a:schemeClr val="accent6"/>
              </a:solidFill>
              <a:effectLst>
                <a:outerShdw blurRad="38100" dist="38100" dir="2700000" algn="tl">
                  <a:srgbClr val="000000">
                    <a:alpha val="43137"/>
                  </a:srgbClr>
                </a:outerShdw>
              </a:effectLst>
              <a:cs typeface="+mn-cs"/>
            </a:endParaRPr>
          </a:p>
        </p:txBody>
      </p:sp>
      <p:pic>
        <p:nvPicPr>
          <p:cNvPr id="71684" name="Picture 3" descr="clip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917575"/>
            <a:ext cx="76962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580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2"/>
          <p:cNvSpPr txBox="1">
            <a:spLocks noChangeArrowheads="1"/>
          </p:cNvSpPr>
          <p:nvPr/>
        </p:nvSpPr>
        <p:spPr bwMode="auto">
          <a:xfrm>
            <a:off x="3032573" y="263791"/>
            <a:ext cx="87714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2800" b="1" dirty="0">
                <a:solidFill>
                  <a:schemeClr val="accent6"/>
                </a:solidFill>
                <a:effectLst>
                  <a:outerShdw blurRad="38100" dist="38100" dir="2700000" algn="tl">
                    <a:srgbClr val="000000">
                      <a:alpha val="43137"/>
                    </a:srgbClr>
                  </a:outerShdw>
                </a:effectLst>
              </a:rPr>
              <a:t>درجه تاریکی و روشنی	</a:t>
            </a:r>
            <a:r>
              <a:rPr lang="en-US" altLang="en-US" sz="2800" b="1" dirty="0">
                <a:solidFill>
                  <a:schemeClr val="accent6"/>
                </a:solidFill>
                <a:effectLst>
                  <a:outerShdw blurRad="38100" dist="38100" dir="2700000" algn="tl">
                    <a:srgbClr val="000000">
                      <a:alpha val="43137"/>
                    </a:srgbClr>
                  </a:outerShdw>
                </a:effectLst>
              </a:rPr>
              <a:t>Tone</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pic>
        <p:nvPicPr>
          <p:cNvPr id="7" name="Picture 6" descr="To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7655" y="149661"/>
            <a:ext cx="491490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7518400" y="1100932"/>
            <a:ext cx="428564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spcBef>
                <a:spcPct val="0"/>
              </a:spcBef>
              <a:buNone/>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عمق آبهای کم عمق و </a:t>
            </a: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میزان </a:t>
            </a: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رطوبت </a:t>
            </a: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خاک</a:t>
            </a:r>
          </a:p>
          <a:p>
            <a:pPr marL="0" indent="0" algn="justLow" rtl="1" eaLnBrk="1" hangingPunct="1">
              <a:spcBef>
                <a:spcPct val="0"/>
              </a:spcBef>
              <a:buNone/>
            </a:pPr>
            <a:endPar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marL="0" indent="0" algn="justLow" rtl="1" eaLnBrk="1" hangingPunct="1">
              <a:spcBef>
                <a:spcPct val="0"/>
              </a:spcBef>
              <a:buNone/>
            </a:pP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 </a:t>
            </a: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نیز از طریق درجه تاریکی و روشنی </a:t>
            </a: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قابل</a:t>
            </a:r>
          </a:p>
          <a:p>
            <a:pPr marL="0" indent="0" algn="justLow" rtl="1" eaLnBrk="1" hangingPunct="1">
              <a:spcBef>
                <a:spcPct val="0"/>
              </a:spcBef>
              <a:buNone/>
            </a:pPr>
            <a:endPar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marL="0" indent="0" algn="justLow" rtl="1" eaLnBrk="1" hangingPunct="1">
              <a:spcBef>
                <a:spcPct val="0"/>
              </a:spcBef>
              <a:buNone/>
            </a:pP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 </a:t>
            </a: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تشخیص می باشد.</a:t>
            </a:r>
          </a:p>
          <a:p>
            <a:pPr algn="justLow" rtl="1" eaLnBrk="1" hangingPunct="1">
              <a:spcBef>
                <a:spcPct val="0"/>
              </a:spcBef>
              <a:buFont typeface="Wingdings" panose="05000000000000000000" pitchFamily="2" charset="2"/>
              <a:buChar char="ü"/>
            </a:pP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algn="justLow" rtl="1" eaLnBrk="1" hangingPunct="1">
              <a:spcBef>
                <a:spcPct val="0"/>
              </a:spcBef>
              <a:buFont typeface="Wingdings" panose="05000000000000000000" pitchFamily="2" charset="2"/>
              <a:buChar char="ü"/>
            </a:pP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1674539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I_Page_31_Image_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568" y="1664759"/>
            <a:ext cx="7242175"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0090678" y="1780646"/>
            <a:ext cx="210132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spcBef>
                <a:spcPct val="0"/>
              </a:spcBef>
              <a:buFont typeface="Wingdings" panose="05000000000000000000" pitchFamily="2" charset="2"/>
              <a:buChar char="ü"/>
            </a:pPr>
            <a:r>
              <a:rPr lang="fa-IR" altLang="en-US" sz="2400" b="1" dirty="0">
                <a:solidFill>
                  <a:schemeClr val="accent6"/>
                </a:solidFill>
                <a:effectLst>
                  <a:outerShdw blurRad="38100" dist="38100" dir="2700000" algn="tl">
                    <a:srgbClr val="000000">
                      <a:alpha val="43137"/>
                    </a:srgbClr>
                  </a:outerShdw>
                </a:effectLst>
                <a:latin typeface="+mn-lt"/>
                <a:cs typeface="B Traffic" panose="00000400000000000000" pitchFamily="2" charset="-78"/>
              </a:rPr>
              <a:t>پوشش گیاهی از زمینهای خالی کاملاً قابل تفکیک می باشد.</a:t>
            </a:r>
            <a:endParaRPr lang="en-US" altLang="en-US" sz="2400" b="1" dirty="0">
              <a:solidFill>
                <a:schemeClr val="accent6"/>
              </a:solidFill>
              <a:effectLst>
                <a:outerShdw blurRad="38100" dist="38100" dir="2700000" algn="tl">
                  <a:srgbClr val="000000">
                    <a:alpha val="43137"/>
                  </a:srgbClr>
                </a:outerShdw>
              </a:effectLst>
              <a:latin typeface="+mn-lt"/>
              <a:cs typeface="B Traffic" panose="00000400000000000000" pitchFamily="2" charset="-78"/>
            </a:endParaRPr>
          </a:p>
        </p:txBody>
      </p:sp>
      <p:sp>
        <p:nvSpPr>
          <p:cNvPr id="6" name="Text Box 2"/>
          <p:cNvSpPr txBox="1">
            <a:spLocks noChangeArrowheads="1"/>
          </p:cNvSpPr>
          <p:nvPr/>
        </p:nvSpPr>
        <p:spPr bwMode="auto">
          <a:xfrm>
            <a:off x="3032573" y="263791"/>
            <a:ext cx="87714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2800" b="1" dirty="0">
                <a:solidFill>
                  <a:schemeClr val="accent6"/>
                </a:solidFill>
                <a:effectLst>
                  <a:outerShdw blurRad="38100" dist="38100" dir="2700000" algn="tl">
                    <a:srgbClr val="000000">
                      <a:alpha val="43137"/>
                    </a:srgbClr>
                  </a:outerShdw>
                </a:effectLst>
              </a:rPr>
              <a:t>درجه تاریکی و روشنی	</a:t>
            </a:r>
            <a:r>
              <a:rPr lang="en-US" altLang="en-US" sz="2800" b="1" dirty="0">
                <a:solidFill>
                  <a:schemeClr val="accent6"/>
                </a:solidFill>
                <a:effectLst>
                  <a:outerShdw blurRad="38100" dist="38100" dir="2700000" algn="tl">
                    <a:srgbClr val="000000">
                      <a:alpha val="43137"/>
                    </a:srgbClr>
                  </a:outerShdw>
                </a:effectLst>
              </a:rPr>
              <a:t>Tone</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2586830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nodeType="afterGroup">
                            <p:stCondLst>
                              <p:cond delay="1000"/>
                            </p:stCondLst>
                            <p:childTnLst>
                              <p:par>
                                <p:cTn id="9" presetID="34"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from="(-#ppt_w/2)" to="(#ppt_x)" calcmode="lin" valueType="num">
                                      <p:cBhvr>
                                        <p:cTn id="11" dur="600" fill="hold">
                                          <p:stCondLst>
                                            <p:cond delay="0"/>
                                          </p:stCondLst>
                                        </p:cTn>
                                        <p:tgtEl>
                                          <p:spTgt spid="7"/>
                                        </p:tgtEl>
                                        <p:attrNameLst>
                                          <p:attrName>ppt_x</p:attrName>
                                        </p:attrNameLst>
                                      </p:cBhvr>
                                    </p:anim>
                                    <p:anim from="0" to="-1.0" calcmode="lin" valueType="num">
                                      <p:cBhvr>
                                        <p:cTn id="12" dur="200" decel="50000" autoRev="1" fill="hold">
                                          <p:stCondLst>
                                            <p:cond delay="600"/>
                                          </p:stCondLst>
                                        </p:cTn>
                                        <p:tgtEl>
                                          <p:spTgt spid="7"/>
                                        </p:tgtEl>
                                        <p:attrNameLst>
                                          <p:attrName>xshear</p:attrName>
                                        </p:attrNameLst>
                                      </p:cBhvr>
                                    </p:anim>
                                    <p:animScale>
                                      <p:cBhvr>
                                        <p:cTn id="13" dur="200" decel="100000" autoRev="1" fill="hold">
                                          <p:stCondLst>
                                            <p:cond delay="600"/>
                                          </p:stCondLst>
                                        </p:cTn>
                                        <p:tgtEl>
                                          <p:spTgt spid="7"/>
                                        </p:tgtEl>
                                      </p:cBhvr>
                                      <p:from x="100000" y="100000"/>
                                      <p:to x="80000" y="100000"/>
                                    </p:animScale>
                                    <p:anim by="(#ppt_h/3+#ppt_w*0.1)" calcmode="lin" valueType="num">
                                      <p:cBhvr additive="sum">
                                        <p:cTn id="14"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API_Page_32_Image_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5939" y="1541464"/>
            <a:ext cx="648811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p:cNvSpPr>
            <a:spLocks noChangeArrowheads="1"/>
          </p:cNvSpPr>
          <p:nvPr/>
        </p:nvSpPr>
        <p:spPr bwMode="auto">
          <a:xfrm>
            <a:off x="9292166" y="1541464"/>
            <a:ext cx="24389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spcBef>
                <a:spcPct val="0"/>
              </a:spcBef>
              <a:buNone/>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بعنوان مثال در زمستان و نزدیک بهار کاج و صنوبر تیره تر دیده می شوند.</a:t>
            </a:r>
            <a:endParaRPr lang="en-US"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
        <p:nvSpPr>
          <p:cNvPr id="2" name="Rectangle 1"/>
          <p:cNvSpPr/>
          <p:nvPr/>
        </p:nvSpPr>
        <p:spPr>
          <a:xfrm>
            <a:off x="406400" y="314867"/>
            <a:ext cx="11606938" cy="523220"/>
          </a:xfrm>
          <a:prstGeom prst="rect">
            <a:avLst/>
          </a:prstGeom>
        </p:spPr>
        <p:txBody>
          <a:bodyPr wrap="square">
            <a:spAutoFit/>
          </a:bodyPr>
          <a:lstStyle/>
          <a:p>
            <a:pPr algn="r" rtl="1">
              <a:spcBef>
                <a:spcPct val="50000"/>
              </a:spcBef>
              <a:buClr>
                <a:srgbClr val="FFFF00"/>
              </a:buClr>
            </a:pPr>
            <a:r>
              <a:rPr lang="fa-IR" altLang="en-US" sz="2800" b="1" dirty="0">
                <a:solidFill>
                  <a:schemeClr val="accent6"/>
                </a:solidFill>
                <a:effectLst>
                  <a:outerShdw blurRad="38100" dist="38100" dir="2700000" algn="tl">
                    <a:srgbClr val="000000">
                      <a:alpha val="43137"/>
                    </a:srgbClr>
                  </a:outerShdw>
                </a:effectLst>
              </a:rPr>
              <a:t>درجه تاریکی و روشنی	</a:t>
            </a:r>
            <a:r>
              <a:rPr lang="en-US" altLang="en-US" sz="2800" b="1" dirty="0">
                <a:solidFill>
                  <a:schemeClr val="accent6"/>
                </a:solidFill>
                <a:effectLst>
                  <a:outerShdw blurRad="38100" dist="38100" dir="2700000" algn="tl">
                    <a:srgbClr val="000000">
                      <a:alpha val="43137"/>
                    </a:srgbClr>
                  </a:outerShdw>
                </a:effectLst>
              </a:rPr>
              <a:t>Tone</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34926909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I_Page_30_Image_0002.jpg"/>
          <p:cNvPicPr>
            <a:picLocks noChangeAspect="1"/>
          </p:cNvPicPr>
          <p:nvPr/>
        </p:nvPicPr>
        <p:blipFill>
          <a:blip r:embed="rId2">
            <a:extLst>
              <a:ext uri="{28A0092B-C50C-407E-A947-70E740481C1C}">
                <a14:useLocalDpi xmlns:a14="http://schemas.microsoft.com/office/drawing/2010/main" val="0"/>
              </a:ext>
            </a:extLst>
          </a:blip>
          <a:srcRect r="44537" b="14217"/>
          <a:stretch>
            <a:fillRect/>
          </a:stretch>
        </p:blipFill>
        <p:spPr bwMode="auto">
          <a:xfrm>
            <a:off x="2114550" y="960439"/>
            <a:ext cx="484663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8642880" y="1570568"/>
            <a:ext cx="31559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spcBef>
                <a:spcPct val="0"/>
              </a:spcBef>
              <a:buFont typeface="Wingdings" panose="05000000000000000000" pitchFamily="2" charset="2"/>
              <a:buChar char="ü"/>
            </a:pPr>
            <a:endParaRPr lang="fa-IR" altLang="en-US" sz="2000" dirty="0">
              <a:latin typeface="Times New Roman" panose="02020603050405020304" pitchFamily="18" charset="0"/>
              <a:cs typeface="B Traffic" panose="00000400000000000000" pitchFamily="2" charset="-78"/>
            </a:endParaRPr>
          </a:p>
          <a:p>
            <a:pPr algn="justLow" rtl="1" eaLnBrk="1" hangingPunct="1">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معمولاً آب بدلیل عدم انعکاس نور و جذب آن تیره می باشد و سنگ و خاک روشن می باشند.</a:t>
            </a:r>
          </a:p>
          <a:p>
            <a:pPr algn="justLow" rtl="1" eaLnBrk="1" hangingPunct="1">
              <a:spcBef>
                <a:spcPct val="0"/>
              </a:spcBef>
              <a:buFont typeface="Wingdings" panose="05000000000000000000" pitchFamily="2" charset="2"/>
              <a:buChar char="ü"/>
            </a:pPr>
            <a:endParaRPr lang="fa-IR" altLang="en-US" sz="2000" dirty="0">
              <a:latin typeface="Times New Roman" panose="02020603050405020304" pitchFamily="18" charset="0"/>
              <a:cs typeface="B Traffic" panose="00000400000000000000" pitchFamily="2" charset="-78"/>
            </a:endParaRPr>
          </a:p>
        </p:txBody>
      </p:sp>
      <p:sp>
        <p:nvSpPr>
          <p:cNvPr id="7" name="Rectangle 6"/>
          <p:cNvSpPr/>
          <p:nvPr/>
        </p:nvSpPr>
        <p:spPr>
          <a:xfrm>
            <a:off x="406400" y="314867"/>
            <a:ext cx="11606938" cy="523220"/>
          </a:xfrm>
          <a:prstGeom prst="rect">
            <a:avLst/>
          </a:prstGeom>
        </p:spPr>
        <p:txBody>
          <a:bodyPr wrap="square">
            <a:spAutoFit/>
          </a:bodyPr>
          <a:lstStyle/>
          <a:p>
            <a:pPr algn="r" rtl="1">
              <a:spcBef>
                <a:spcPct val="50000"/>
              </a:spcBef>
              <a:buClr>
                <a:srgbClr val="FFFF00"/>
              </a:buClr>
            </a:pPr>
            <a:r>
              <a:rPr lang="fa-IR" altLang="en-US" sz="2800" b="1" dirty="0">
                <a:solidFill>
                  <a:schemeClr val="accent6"/>
                </a:solidFill>
                <a:effectLst>
                  <a:outerShdw blurRad="38100" dist="38100" dir="2700000" algn="tl">
                    <a:srgbClr val="000000">
                      <a:alpha val="43137"/>
                    </a:srgbClr>
                  </a:outerShdw>
                </a:effectLst>
              </a:rPr>
              <a:t>درجه تاریکی و روشنی	</a:t>
            </a:r>
            <a:r>
              <a:rPr lang="en-US" altLang="en-US" sz="2800" b="1" dirty="0">
                <a:solidFill>
                  <a:schemeClr val="accent6"/>
                </a:solidFill>
                <a:effectLst>
                  <a:outerShdw blurRad="38100" dist="38100" dir="2700000" algn="tl">
                    <a:srgbClr val="000000">
                      <a:alpha val="43137"/>
                    </a:srgbClr>
                  </a:outerShdw>
                </a:effectLst>
              </a:rPr>
              <a:t>Tone</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2278006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ppt_w</p:attrName>
                                        </p:attrNameLst>
                                      </p:cBhvr>
                                      <p:tavLst>
                                        <p:tav tm="0" fmla="#ppt_w*sin(2.5*pi*$)">
                                          <p:val>
                                            <p:fltVal val="0"/>
                                          </p:val>
                                        </p:tav>
                                        <p:tav tm="100000">
                                          <p:val>
                                            <p:fltVal val="1"/>
                                          </p:val>
                                        </p:tav>
                                      </p:tavLst>
                                    </p:anim>
                                    <p:anim calcmode="lin" valueType="num">
                                      <p:cBhvr>
                                        <p:cTn id="9"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252" y="207963"/>
            <a:ext cx="9144000" cy="946280"/>
          </a:xfrm>
        </p:spPr>
        <p:txBody>
          <a:bodyPr>
            <a:normAutofit/>
          </a:bodyPr>
          <a:lstStyle/>
          <a:p>
            <a:pPr marL="571500" indent="-571500" algn="r" rtl="1">
              <a:buFont typeface="Wingdings" panose="05000000000000000000" pitchFamily="2" charset="2"/>
              <a:buChar char="Ø"/>
            </a:pPr>
            <a:r>
              <a:rPr lang="fa-IR" sz="4400" b="1" dirty="0" smtClean="0">
                <a:solidFill>
                  <a:schemeClr val="accent6"/>
                </a:solidFill>
                <a:effectLst>
                  <a:outerShdw blurRad="38100" dist="38100" dir="2700000" algn="tl">
                    <a:srgbClr val="000000">
                      <a:alpha val="43137"/>
                    </a:srgbClr>
                  </a:outerShdw>
                </a:effectLst>
              </a:rPr>
              <a:t>رنگ:</a:t>
            </a:r>
            <a:endParaRPr lang="fa-IR" sz="4400"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79882" y="1308543"/>
            <a:ext cx="11627370" cy="5347090"/>
          </a:xfrm>
        </p:spPr>
        <p:txBody>
          <a:bodyPr/>
          <a:lstStyle/>
          <a:p>
            <a:pPr marL="342900" indent="-342900" algn="r" rtl="1">
              <a:buFont typeface="Arial" panose="020B0604020202020204" pitchFamily="34" charset="0"/>
              <a:buChar char="•"/>
            </a:pPr>
            <a:r>
              <a:rPr lang="fa-IR" b="1" dirty="0" smtClean="0">
                <a:solidFill>
                  <a:schemeClr val="accent6"/>
                </a:solidFill>
              </a:rPr>
              <a:t>هرجسمی که مقداری ازامواج نورانی را منعکس میکند دارای رنگ است،چشم انسان قادر است 100 برابر بیشتر</a:t>
            </a:r>
          </a:p>
          <a:p>
            <a:pPr marL="342900" indent="-342900" algn="r" rtl="1">
              <a:buFont typeface="Arial" panose="020B0604020202020204" pitchFamily="34" charset="0"/>
              <a:buChar char="•"/>
            </a:pPr>
            <a:endParaRPr lang="fa-IR" b="1" dirty="0" smtClean="0">
              <a:solidFill>
                <a:schemeClr val="accent6"/>
              </a:solidFill>
            </a:endParaRPr>
          </a:p>
          <a:p>
            <a:pPr algn="r" rtl="1"/>
            <a:r>
              <a:rPr lang="fa-IR" b="1" dirty="0" smtClean="0">
                <a:solidFill>
                  <a:schemeClr val="accent6"/>
                </a:solidFill>
              </a:rPr>
              <a:t>فام رنگ را نسبت به تن خاکستری تشخیص دهد بنا بر این عامل رنگ خصوصا در عکسهای رنگی ماهواره ای</a:t>
            </a:r>
          </a:p>
          <a:p>
            <a:pPr marL="342900" indent="-342900" algn="r" rtl="1">
              <a:buFont typeface="Arial" panose="020B0604020202020204" pitchFamily="34" charset="0"/>
              <a:buChar char="•"/>
            </a:pPr>
            <a:endParaRPr lang="fa-IR" b="1" dirty="0" smtClean="0">
              <a:solidFill>
                <a:schemeClr val="accent6"/>
              </a:solidFill>
            </a:endParaRPr>
          </a:p>
          <a:p>
            <a:pPr algn="r" rtl="1"/>
            <a:r>
              <a:rPr lang="fa-IR" b="1" dirty="0" smtClean="0">
                <a:solidFill>
                  <a:schemeClr val="accent6"/>
                </a:solidFill>
              </a:rPr>
              <a:t>در شناسایی عوارض و جزئیات ان کمک بیشتری می نماید</a:t>
            </a:r>
            <a:endParaRPr lang="fa-IR" b="1" dirty="0">
              <a:solidFill>
                <a:schemeClr val="accent6"/>
              </a:solidFill>
            </a:endParaRPr>
          </a:p>
        </p:txBody>
      </p:sp>
    </p:spTree>
    <p:extLst>
      <p:ext uri="{BB962C8B-B14F-4D97-AF65-F5344CB8AC3E}">
        <p14:creationId xmlns:p14="http://schemas.microsoft.com/office/powerpoint/2010/main" val="26507874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5476" y="920751"/>
            <a:ext cx="558482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201479" y="278405"/>
            <a:ext cx="117867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spcBef>
                <a:spcPct val="0"/>
              </a:spcBef>
              <a:buFontTx/>
              <a:buNone/>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با ترکیب دو پارامتر </a:t>
            </a:r>
            <a:r>
              <a:rPr lang="en-US"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Tone</a:t>
            </a: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 و رنگ می توان تفسیر دقیقی از عوارض ارائه داد.</a:t>
            </a:r>
            <a:endParaRPr lang="en-US"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2312198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34"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from="(-#ppt_w/2)" to="(#ppt_x)" calcmode="lin" valueType="num">
                                      <p:cBhvr>
                                        <p:cTn id="11" dur="600" fill="hold">
                                          <p:stCondLst>
                                            <p:cond delay="0"/>
                                          </p:stCondLst>
                                        </p:cTn>
                                        <p:tgtEl>
                                          <p:spTgt spid="8"/>
                                        </p:tgtEl>
                                        <p:attrNameLst>
                                          <p:attrName>ppt_x</p:attrName>
                                        </p:attrNameLst>
                                      </p:cBhvr>
                                    </p:anim>
                                    <p:anim from="0" to="-1.0" calcmode="lin" valueType="num">
                                      <p:cBhvr>
                                        <p:cTn id="12" dur="200" decel="50000" autoRev="1" fill="hold">
                                          <p:stCondLst>
                                            <p:cond delay="600"/>
                                          </p:stCondLst>
                                        </p:cTn>
                                        <p:tgtEl>
                                          <p:spTgt spid="8"/>
                                        </p:tgtEl>
                                        <p:attrNameLst>
                                          <p:attrName>xshear</p:attrName>
                                        </p:attrNameLst>
                                      </p:cBhvr>
                                    </p:anim>
                                    <p:animScale>
                                      <p:cBhvr>
                                        <p:cTn id="13" dur="200" decel="100000" autoRev="1" fill="hold">
                                          <p:stCondLst>
                                            <p:cond delay="600"/>
                                          </p:stCondLst>
                                        </p:cTn>
                                        <p:tgtEl>
                                          <p:spTgt spid="8"/>
                                        </p:tgtEl>
                                      </p:cBhvr>
                                      <p:from x="100000" y="100000"/>
                                      <p:to x="80000" y="100000"/>
                                    </p:animScale>
                                    <p:anim by="(#ppt_h/3+#ppt_w*0.1)" calcmode="lin" valueType="num">
                                      <p:cBhvr additive="sum">
                                        <p:cTn id="14"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I_Page_33_Image_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2074" y="2351573"/>
            <a:ext cx="6629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52898" y="156732"/>
            <a:ext cx="1186529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spcBef>
                <a:spcPct val="0"/>
              </a:spcBef>
              <a:buNone/>
            </a:pP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با استفاده از تصاویر مادون قرمز رنگی می توان علاوه بر نوع حتی سن محصولات کشاورزی را نیز تخمین زد.</a:t>
            </a:r>
          </a:p>
          <a:p>
            <a:pPr marL="0" indent="0" algn="justLow" rtl="1" eaLnBrk="1" hangingPunct="1">
              <a:spcBef>
                <a:spcPct val="0"/>
              </a:spcBef>
              <a:buNone/>
            </a:pP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یکی از کاربرد های عمده تصاویر ماهواره ای </a:t>
            </a:r>
            <a:r>
              <a:rPr lang="en-US" altLang="en-US" sz="2800" b="1" dirty="0" err="1">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LandSat</a:t>
            </a: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 تخمین میزان محصولات کشاورزی ایالات متحده در ماههای برداشت مختلف می باشد.</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3247505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6">
                                            <p:txEl>
                                              <p:pRg st="0" end="0"/>
                                            </p:txEl>
                                          </p:spTgt>
                                        </p:tgtEl>
                                        <p:attrNameLst>
                                          <p:attrName>ppt_x</p:attrName>
                                        </p:attrNameLst>
                                      </p:cBhvr>
                                    </p:anim>
                                    <p:anim from="0" to="-1.0" calcmode="lin" valueType="num">
                                      <p:cBhvr>
                                        <p:cTn id="8" dur="200" decel="50000" autoRev="1" fill="hold">
                                          <p:stCondLst>
                                            <p:cond delay="600"/>
                                          </p:stCondLst>
                                        </p:cTn>
                                        <p:tgtEl>
                                          <p:spTgt spid="6">
                                            <p:txEl>
                                              <p:pRg st="0" end="0"/>
                                            </p:txEl>
                                          </p:spTgt>
                                        </p:tgtEl>
                                        <p:attrNameLst>
                                          <p:attrName>xshear</p:attrName>
                                        </p:attrNameLst>
                                      </p:cBhvr>
                                    </p:anim>
                                    <p:animScale>
                                      <p:cBhvr>
                                        <p:cTn id="9" dur="200" decel="100000" autoRev="1" fill="hold">
                                          <p:stCondLst>
                                            <p:cond delay="600"/>
                                          </p:stCondLst>
                                        </p:cTn>
                                        <p:tgtEl>
                                          <p:spTgt spid="6">
                                            <p:txEl>
                                              <p:pRg st="0" end="0"/>
                                            </p:txEl>
                                          </p:spTgt>
                                        </p:tgtEl>
                                      </p:cBhvr>
                                      <p:from x="100000" y="100000"/>
                                      <p:to x="80000" y="100000"/>
                                    </p:animScale>
                                    <p:anim by="(#ppt_h/3+#ppt_w*0.1)" calcmode="lin" valueType="num">
                                      <p:cBhvr additive="sum">
                                        <p:cTn id="10" dur="200" decel="100000" autoRev="1" fill="hold">
                                          <p:stCondLst>
                                            <p:cond delay="600"/>
                                          </p:stCondLst>
                                        </p:cTn>
                                        <p:tgtEl>
                                          <p:spTgt spid="6">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6">
                                            <p:txEl>
                                              <p:pRg st="1" end="1"/>
                                            </p:txEl>
                                          </p:spTgt>
                                        </p:tgtEl>
                                        <p:attrNameLst>
                                          <p:attrName>ppt_x</p:attrName>
                                        </p:attrNameLst>
                                      </p:cBhvr>
                                    </p:anim>
                                    <p:anim from="0" to="-1.0" calcmode="lin" valueType="num">
                                      <p:cBhvr>
                                        <p:cTn id="16" dur="200" decel="50000" autoRev="1" fill="hold">
                                          <p:stCondLst>
                                            <p:cond delay="600"/>
                                          </p:stCondLst>
                                        </p:cTn>
                                        <p:tgtEl>
                                          <p:spTgt spid="6">
                                            <p:txEl>
                                              <p:pRg st="1" end="1"/>
                                            </p:txEl>
                                          </p:spTgt>
                                        </p:tgtEl>
                                        <p:attrNameLst>
                                          <p:attrName>xshear</p:attrName>
                                        </p:attrNameLst>
                                      </p:cBhvr>
                                    </p:anim>
                                    <p:animScale>
                                      <p:cBhvr>
                                        <p:cTn id="17" dur="200" decel="100000" autoRev="1" fill="hold">
                                          <p:stCondLst>
                                            <p:cond delay="600"/>
                                          </p:stCondLst>
                                        </p:cTn>
                                        <p:tgtEl>
                                          <p:spTgt spid="6">
                                            <p:txEl>
                                              <p:pRg st="1" end="1"/>
                                            </p:txEl>
                                          </p:spTgt>
                                        </p:tgtEl>
                                      </p:cBhvr>
                                      <p:from x="100000" y="100000"/>
                                      <p:to x="80000" y="100000"/>
                                    </p:animScale>
                                    <p:anim by="(#ppt_h/3+#ppt_w*0.1)" calcmode="lin" valueType="num">
                                      <p:cBhvr additive="sum">
                                        <p:cTn id="18" dur="200" decel="100000" autoRev="1" fill="hold">
                                          <p:stCondLst>
                                            <p:cond delay="600"/>
                                          </p:stCondLst>
                                        </p:cTn>
                                        <p:tgtEl>
                                          <p:spTgt spid="6">
                                            <p:txEl>
                                              <p:pRg st="1" end="1"/>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37"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4346" y="176966"/>
            <a:ext cx="9144000" cy="1016403"/>
          </a:xfrm>
        </p:spPr>
        <p:txBody>
          <a:bodyPr/>
          <a:lstStyle/>
          <a:p>
            <a:pPr marL="857250" indent="-857250" algn="r" rtl="1">
              <a:buFont typeface="Wingdings" panose="05000000000000000000" pitchFamily="2" charset="2"/>
              <a:buChar char="Ø"/>
            </a:pPr>
            <a:r>
              <a:rPr lang="fa-IR" b="1" dirty="0" smtClean="0">
                <a:solidFill>
                  <a:schemeClr val="accent6"/>
                </a:solidFill>
                <a:effectLst>
                  <a:outerShdw blurRad="38100" dist="38100" dir="2700000" algn="tl">
                    <a:srgbClr val="000000">
                      <a:alpha val="43137"/>
                    </a:srgbClr>
                  </a:outerShdw>
                </a:effectLst>
              </a:rPr>
              <a:t>نقش یا الگو</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09966" y="1193369"/>
            <a:ext cx="11768380" cy="5439906"/>
          </a:xfrm>
        </p:spPr>
        <p:txBody>
          <a:bodyPr/>
          <a:lstStyle/>
          <a:p>
            <a:pPr marL="342900" indent="-342900" algn="r" rtl="1">
              <a:buFont typeface="Arial" panose="020B0604020202020204" pitchFamily="34" charset="0"/>
              <a:buChar char="•"/>
            </a:pPr>
            <a:r>
              <a:rPr lang="fa-IR" b="1" dirty="0" smtClean="0">
                <a:solidFill>
                  <a:schemeClr val="accent6"/>
                </a:solidFill>
              </a:rPr>
              <a:t>به معنی طرز قرار گرفتن اجسام وعوامل جزئی انها در کنار یکدیگر میباشد،برای افرادی که با علوم زمین سر</a:t>
            </a:r>
          </a:p>
          <a:p>
            <a:pPr marL="342900" indent="-342900" algn="r" rtl="1">
              <a:buFont typeface="Arial" panose="020B0604020202020204" pitchFamily="34" charset="0"/>
              <a:buChar char="•"/>
            </a:pPr>
            <a:endParaRPr lang="fa-IR" b="1" dirty="0">
              <a:solidFill>
                <a:schemeClr val="accent6"/>
              </a:solidFill>
            </a:endParaRPr>
          </a:p>
          <a:p>
            <a:pPr algn="r" rtl="1"/>
            <a:r>
              <a:rPr lang="fa-IR" b="1" dirty="0" smtClean="0">
                <a:solidFill>
                  <a:schemeClr val="accent6"/>
                </a:solidFill>
              </a:rPr>
              <a:t> وکار دارند اصولا نقش میتواند عامل مهمی در شناسایی عوارض زمین باشد، الگوی متحد الشکل ساختمانها در</a:t>
            </a:r>
          </a:p>
          <a:p>
            <a:pPr marL="342900" indent="-342900" algn="r" rtl="1">
              <a:buFont typeface="Arial" panose="020B0604020202020204" pitchFamily="34" charset="0"/>
              <a:buChar char="•"/>
            </a:pPr>
            <a:endParaRPr lang="fa-IR" b="1" dirty="0">
              <a:solidFill>
                <a:schemeClr val="accent6"/>
              </a:solidFill>
            </a:endParaRPr>
          </a:p>
          <a:p>
            <a:pPr algn="r" rtl="1"/>
            <a:r>
              <a:rPr lang="fa-IR" b="1" dirty="0" smtClean="0">
                <a:solidFill>
                  <a:schemeClr val="accent6"/>
                </a:solidFill>
              </a:rPr>
              <a:t> یک شهرک مسکونی ، ردیفهای متحد الشکل زمینهای کشاورزی و....میتواند مثالهایی از نقش یا الگو باشد.</a:t>
            </a:r>
            <a:endParaRPr lang="fa-IR" b="1" dirty="0">
              <a:solidFill>
                <a:schemeClr val="accent6"/>
              </a:solidFill>
            </a:endParaRPr>
          </a:p>
        </p:txBody>
      </p:sp>
    </p:spTree>
    <p:extLst>
      <p:ext uri="{BB962C8B-B14F-4D97-AF65-F5344CB8AC3E}">
        <p14:creationId xmlns:p14="http://schemas.microsoft.com/office/powerpoint/2010/main" val="480833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0412" y="832513"/>
            <a:ext cx="9001462" cy="1844936"/>
          </a:xfrm>
        </p:spPr>
        <p:txBody>
          <a:bodyPr>
            <a:normAutofit/>
          </a:bodyPr>
          <a:lstStyle/>
          <a:p>
            <a:pPr marL="342900" indent="-342900" algn="r">
              <a:buFont typeface="Wingdings" panose="05000000000000000000" pitchFamily="2" charset="2"/>
              <a:buChar char="v"/>
            </a:pPr>
            <a:r>
              <a:rPr lang="fa-IR" sz="2400" b="0" dirty="0">
                <a:solidFill>
                  <a:schemeClr val="accent6"/>
                </a:solidFill>
                <a:effectLst/>
                <a:cs typeface="B Nazanin" panose="00000400000000000000" pitchFamily="2" charset="-78"/>
              </a:rPr>
              <a:t>در سالهای اخیر و با پیشرفت تکنولوژی تصویر برداری رقومی که بصورت رنگی در 4 باند آبی، سبز، قرمز و مادورن قرمز انجام می‌گیرد، تحولی بزرگ در تهیه نقشه‌های شهری و اطلاعات مکانی ایجاد گردیده است. عکسبرداریهای سازمان نقشه برداری تا سال 1389 بصورت آنالوگ و سیاه و سفید بوده است ولی از ابتدای سال 1390 به بعد عکسبرداری هوائی بصورت رقومی و در چهار باند برداشت شده است.</a:t>
            </a:r>
            <a:endParaRPr lang="en-US" sz="2400" dirty="0">
              <a:solidFill>
                <a:schemeClr val="accent6"/>
              </a:solidFill>
              <a:cs typeface="B Nazanin" panose="00000400000000000000" pitchFamily="2" charset="-78"/>
            </a:endParaRPr>
          </a:p>
        </p:txBody>
      </p:sp>
      <p:sp>
        <p:nvSpPr>
          <p:cNvPr id="3" name="Subtitle 2"/>
          <p:cNvSpPr>
            <a:spLocks noGrp="1"/>
          </p:cNvSpPr>
          <p:nvPr>
            <p:ph type="subTitle" idx="1"/>
          </p:nvPr>
        </p:nvSpPr>
        <p:spPr>
          <a:xfrm>
            <a:off x="3040412" y="3765812"/>
            <a:ext cx="9001462" cy="1655762"/>
          </a:xfrm>
        </p:spPr>
        <p:txBody>
          <a:bodyPr>
            <a:normAutofit fontScale="62500" lnSpcReduction="20000"/>
          </a:bodyPr>
          <a:lstStyle/>
          <a:p>
            <a:pPr marL="457200" indent="-457200" algn="r">
              <a:buFont typeface="Wingdings" panose="05000000000000000000" pitchFamily="2" charset="2"/>
              <a:buChar char="v"/>
            </a:pPr>
            <a:r>
              <a:rPr lang="fa-IR" sz="3400" dirty="0" smtClean="0">
                <a:solidFill>
                  <a:schemeClr val="accent6"/>
                </a:solidFill>
                <a:effectLst/>
                <a:cs typeface="B Nazanin" panose="00000400000000000000" pitchFamily="2" charset="-78"/>
              </a:rPr>
              <a:t>در </a:t>
            </a:r>
            <a:r>
              <a:rPr lang="fa-IR" sz="3400" dirty="0">
                <a:solidFill>
                  <a:schemeClr val="accent6"/>
                </a:solidFill>
                <a:effectLst/>
                <a:cs typeface="B Nazanin" panose="00000400000000000000" pitchFamily="2" charset="-78"/>
              </a:rPr>
              <a:t>راستای تفاهم نامه قرارداد فی مابین سازمان نقشه برداری کشور با سازمان جنگلها و مراتع </a:t>
            </a:r>
            <a:r>
              <a:rPr lang="fa-IR" sz="3400" dirty="0" smtClean="0">
                <a:solidFill>
                  <a:schemeClr val="accent6"/>
                </a:solidFill>
                <a:effectLst/>
                <a:cs typeface="B Nazanin" panose="00000400000000000000" pitchFamily="2" charset="-78"/>
              </a:rPr>
              <a:t>با </a:t>
            </a:r>
            <a:r>
              <a:rPr lang="fa-IR" sz="3400" dirty="0">
                <a:solidFill>
                  <a:schemeClr val="accent6"/>
                </a:solidFill>
                <a:effectLst/>
                <a:cs typeface="B Nazanin" panose="00000400000000000000" pitchFamily="2" charset="-78"/>
              </a:rPr>
              <a:t>هدف تهیه نقشه کاداستر اراضی، عکسبرداری هوایی رقومی از استانهای مختلف کشور انجام شده است</a:t>
            </a:r>
            <a:r>
              <a:rPr lang="fa-IR" sz="3400" dirty="0" smtClean="0">
                <a:solidFill>
                  <a:schemeClr val="accent6"/>
                </a:solidFill>
                <a:effectLst/>
                <a:cs typeface="B Nazanin" panose="00000400000000000000" pitchFamily="2" charset="-78"/>
              </a:rPr>
              <a:t>. این </a:t>
            </a:r>
            <a:r>
              <a:rPr lang="fa-IR" sz="3400" dirty="0">
                <a:solidFill>
                  <a:schemeClr val="accent6"/>
                </a:solidFill>
                <a:effectLst/>
                <a:cs typeface="B Nazanin" panose="00000400000000000000" pitchFamily="2" charset="-78"/>
              </a:rPr>
              <a:t>عکسها از ارتفاع حدود 2800 متری سطح آبهای آزاد و با دوربین </a:t>
            </a:r>
            <a:r>
              <a:rPr lang="en-US" sz="3400" dirty="0" err="1">
                <a:solidFill>
                  <a:schemeClr val="accent6"/>
                </a:solidFill>
                <a:effectLst/>
                <a:cs typeface="B Nazanin" panose="00000400000000000000" pitchFamily="2" charset="-78"/>
              </a:rPr>
              <a:t>Ultracam</a:t>
            </a:r>
            <a:r>
              <a:rPr lang="en-US" sz="3400" dirty="0">
                <a:solidFill>
                  <a:schemeClr val="accent6"/>
                </a:solidFill>
                <a:effectLst/>
                <a:cs typeface="B Nazanin" panose="00000400000000000000" pitchFamily="2" charset="-78"/>
              </a:rPr>
              <a:t> XP </a:t>
            </a:r>
            <a:r>
              <a:rPr lang="fa-IR" sz="3400" dirty="0">
                <a:solidFill>
                  <a:schemeClr val="accent6"/>
                </a:solidFill>
                <a:effectLst/>
                <a:cs typeface="B Nazanin" panose="00000400000000000000" pitchFamily="2" charset="-78"/>
              </a:rPr>
              <a:t>که </a:t>
            </a:r>
            <a:r>
              <a:rPr lang="fa-IR" sz="3800" dirty="0" smtClean="0">
                <a:solidFill>
                  <a:schemeClr val="accent6"/>
                </a:solidFill>
                <a:effectLst/>
                <a:cs typeface="B Nazanin" panose="00000400000000000000" pitchFamily="2" charset="-78"/>
              </a:rPr>
              <a:t>روی  </a:t>
            </a:r>
            <a:r>
              <a:rPr lang="fa-IR" sz="3400" dirty="0" smtClean="0">
                <a:solidFill>
                  <a:schemeClr val="accent6"/>
                </a:solidFill>
                <a:effectLst/>
                <a:cs typeface="B Nazanin" panose="00000400000000000000" pitchFamily="2" charset="-78"/>
              </a:rPr>
              <a:t>هواپیمای</a:t>
            </a:r>
            <a:r>
              <a:rPr lang="en-US" sz="3400" dirty="0">
                <a:solidFill>
                  <a:schemeClr val="accent6"/>
                </a:solidFill>
                <a:effectLst/>
                <a:cs typeface="B Nazanin" panose="00000400000000000000" pitchFamily="2" charset="-78"/>
              </a:rPr>
              <a:t>Dornier </a:t>
            </a:r>
            <a:r>
              <a:rPr lang="fa-IR" sz="3400" dirty="0">
                <a:solidFill>
                  <a:schemeClr val="accent6"/>
                </a:solidFill>
                <a:effectLst/>
                <a:cs typeface="B Nazanin" panose="00000400000000000000" pitchFamily="2" charset="-78"/>
              </a:rPr>
              <a:t> نصب می‌باشد، انجام گردیده است </a:t>
            </a:r>
          </a:p>
          <a:p>
            <a:pPr algn="r"/>
            <a:endParaRPr lang="en-US" dirty="0"/>
          </a:p>
        </p:txBody>
      </p:sp>
    </p:spTree>
    <p:extLst>
      <p:ext uri="{BB962C8B-B14F-4D97-AF65-F5344CB8AC3E}">
        <p14:creationId xmlns:p14="http://schemas.microsoft.com/office/powerpoint/2010/main" val="3098737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10766" y="185979"/>
            <a:ext cx="5315918" cy="850793"/>
          </a:xfrm>
        </p:spPr>
        <p:txBody>
          <a:bodyPr>
            <a:normAutofit/>
          </a:bodyPr>
          <a:lstStyle/>
          <a:p>
            <a:pPr algn="r" rtl="1"/>
            <a:r>
              <a:rPr lang="fa-IR" b="1" dirty="0" smtClean="0">
                <a:solidFill>
                  <a:schemeClr val="accent6"/>
                </a:solidFill>
                <a:effectLst>
                  <a:outerShdw blurRad="38100" dist="38100" dir="2700000" algn="tl">
                    <a:srgbClr val="000000">
                      <a:alpha val="43137"/>
                    </a:srgbClr>
                  </a:outerShdw>
                </a:effectLst>
              </a:rPr>
              <a:t>الگوی زمینهای کشاورزی شالیزار کاری</a:t>
            </a:r>
            <a:endParaRPr lang="fa-IR" b="1" dirty="0">
              <a:solidFill>
                <a:schemeClr val="accent6"/>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44" y="1238250"/>
            <a:ext cx="10318481" cy="5457018"/>
          </a:xfrm>
          <a:prstGeom prst="rect">
            <a:avLst/>
          </a:prstGeom>
        </p:spPr>
      </p:pic>
    </p:spTree>
    <p:extLst>
      <p:ext uri="{BB962C8B-B14F-4D97-AF65-F5344CB8AC3E}">
        <p14:creationId xmlns:p14="http://schemas.microsoft.com/office/powerpoint/2010/main" val="17697013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1522413"/>
            <a:ext cx="65786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8" name="Rectangle 7"/>
          <p:cNvSpPr>
            <a:spLocks noChangeArrowheads="1"/>
          </p:cNvSpPr>
          <p:nvPr/>
        </p:nvSpPr>
        <p:spPr bwMode="auto">
          <a:xfrm>
            <a:off x="154983" y="338165"/>
            <a:ext cx="1190358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spcBef>
                <a:spcPct val="0"/>
              </a:spcBef>
              <a:buNone/>
            </a:pPr>
            <a:r>
              <a:rPr lang="fa-IR" altLang="en-US" sz="2800" b="1" dirty="0" smtClean="0">
                <a:solidFill>
                  <a:schemeClr val="accent6"/>
                </a:solidFill>
                <a:effectLst>
                  <a:outerShdw blurRad="38100" dist="38100" dir="2700000" algn="tl">
                    <a:srgbClr val="000000">
                      <a:alpha val="43137"/>
                    </a:srgbClr>
                  </a:outerShdw>
                </a:effectLst>
                <a:latin typeface="Times New Roman" panose="02020603050405020304" pitchFamily="18" charset="0"/>
              </a:rPr>
              <a:t>الگوی ساختمانهای شهری </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182016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te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1714" y="1006475"/>
            <a:ext cx="4751387"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7315201" y="255587"/>
            <a:ext cx="4712374" cy="437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spcBef>
                <a:spcPct val="0"/>
              </a:spcBef>
              <a:buNone/>
            </a:pPr>
            <a:r>
              <a:rPr lang="fa-IR"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تشخیص رشته </a:t>
            </a:r>
            <a:r>
              <a:rPr lang="fa-IR" altLang="en-US" sz="25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قنات با استفاده از نقش و الگوی قرار گرفتن جزئییات عارضه در کنار یکدیگر</a:t>
            </a:r>
            <a:endParaRPr lang="en-US"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1718119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8969" y="108489"/>
            <a:ext cx="11783878" cy="573436"/>
          </a:xfrm>
        </p:spPr>
        <p:txBody>
          <a:bodyPr/>
          <a:lstStyle/>
          <a:p>
            <a:pPr algn="r"/>
            <a:r>
              <a:rPr lang="fa-IR" b="1" dirty="0">
                <a:solidFill>
                  <a:schemeClr val="accent6"/>
                </a:solidFill>
                <a:effectLst>
                  <a:outerShdw blurRad="38100" dist="38100" dir="2700000" algn="tl">
                    <a:srgbClr val="000000">
                      <a:alpha val="43137"/>
                    </a:srgbClr>
                  </a:outerShdw>
                </a:effectLst>
              </a:rPr>
              <a:t>الگوی کوره های اجر پزی</a:t>
            </a:r>
            <a:endParaRPr lang="fa-I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75" y="1143000"/>
            <a:ext cx="9467850" cy="4572000"/>
          </a:xfrm>
          <a:prstGeom prst="rect">
            <a:avLst/>
          </a:prstGeom>
        </p:spPr>
      </p:pic>
    </p:spTree>
    <p:extLst>
      <p:ext uri="{BB962C8B-B14F-4D97-AF65-F5344CB8AC3E}">
        <p14:creationId xmlns:p14="http://schemas.microsoft.com/office/powerpoint/2010/main" val="29805223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18847" y="130418"/>
            <a:ext cx="9144000" cy="690992"/>
          </a:xfrm>
        </p:spPr>
        <p:txBody>
          <a:bodyPr/>
          <a:lstStyle/>
          <a:p>
            <a:pPr algn="r" rtl="1"/>
            <a:r>
              <a:rPr lang="fa-IR" b="1" dirty="0" smtClean="0">
                <a:solidFill>
                  <a:schemeClr val="accent6"/>
                </a:solidFill>
                <a:effectLst>
                  <a:outerShdw blurRad="38100" dist="38100" dir="2700000" algn="tl">
                    <a:srgbClr val="000000">
                      <a:alpha val="43137"/>
                    </a:srgbClr>
                  </a:outerShdw>
                </a:effectLst>
              </a:rPr>
              <a:t>الگوی چینش ساختمانهای مسکونی شهری</a:t>
            </a:r>
            <a:endParaRPr lang="fa-IR"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53" y="821410"/>
            <a:ext cx="9467850" cy="4914900"/>
          </a:xfrm>
          <a:prstGeom prst="rect">
            <a:avLst/>
          </a:prstGeom>
        </p:spPr>
      </p:pic>
    </p:spTree>
    <p:extLst>
      <p:ext uri="{BB962C8B-B14F-4D97-AF65-F5344CB8AC3E}">
        <p14:creationId xmlns:p14="http://schemas.microsoft.com/office/powerpoint/2010/main" val="38793054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0" y="155453"/>
            <a:ext cx="9144000" cy="1655762"/>
          </a:xfrm>
        </p:spPr>
        <p:txBody>
          <a:bodyPr/>
          <a:lstStyle/>
          <a:p>
            <a:pPr algn="r" rtl="1"/>
            <a:r>
              <a:rPr lang="fa-IR" b="1" dirty="0" smtClean="0">
                <a:solidFill>
                  <a:schemeClr val="accent6"/>
                </a:solidFill>
                <a:effectLst>
                  <a:outerShdw blurRad="38100" dist="38100" dir="2700000" algn="tl">
                    <a:srgbClr val="000000">
                      <a:alpha val="43137"/>
                    </a:srgbClr>
                  </a:outerShdw>
                </a:effectLst>
              </a:rPr>
              <a:t>الگوی کارخانه شن و ماسه</a:t>
            </a:r>
            <a:endParaRPr lang="fa-IR"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806" y="983334"/>
            <a:ext cx="9648825" cy="4905375"/>
          </a:xfrm>
          <a:prstGeom prst="rect">
            <a:avLst/>
          </a:prstGeom>
        </p:spPr>
      </p:pic>
    </p:spTree>
    <p:extLst>
      <p:ext uri="{BB962C8B-B14F-4D97-AF65-F5344CB8AC3E}">
        <p14:creationId xmlns:p14="http://schemas.microsoft.com/office/powerpoint/2010/main" val="28544687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API_Page_24_Image_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051050"/>
            <a:ext cx="75120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4745" y="167445"/>
            <a:ext cx="1180279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spcBef>
                <a:spcPct val="0"/>
              </a:spcBef>
              <a:buNone/>
            </a:pP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نوع درختان با شاخه های میله ای مانند شوکران غربی و یا با شاخه های هموار قابل شناسائی می باشند.</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4009321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ppt_w</p:attrName>
                                        </p:attrNameLst>
                                      </p:cBhvr>
                                      <p:tavLst>
                                        <p:tav tm="0" fmla="#ppt_w*sin(2.5*pi*$)">
                                          <p:val>
                                            <p:fltVal val="0"/>
                                          </p:val>
                                        </p:tav>
                                        <p:tav tm="100000">
                                          <p:val>
                                            <p:fltVal val="1"/>
                                          </p:val>
                                        </p:tav>
                                      </p:tavLst>
                                    </p:anim>
                                    <p:anim calcmode="lin" valueType="num">
                                      <p:cBhvr>
                                        <p:cTn id="9"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lgn="r" rtl="1">
              <a:buFont typeface="Wingdings" panose="05000000000000000000" pitchFamily="2" charset="2"/>
              <a:buChar char="Ø"/>
            </a:pPr>
            <a:r>
              <a:rPr lang="fa-IR" b="1" dirty="0" smtClean="0">
                <a:solidFill>
                  <a:schemeClr val="accent6"/>
                </a:solidFill>
                <a:effectLst>
                  <a:outerShdw blurRad="38100" dist="38100" dir="2700000" algn="tl">
                    <a:srgbClr val="000000">
                      <a:alpha val="43137"/>
                    </a:srgbClr>
                  </a:outerShdw>
                </a:effectLst>
              </a:rPr>
              <a:t>سایه</a:t>
            </a:r>
            <a:endParaRPr lang="fa-IR" b="1"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r" rtl="1"/>
            <a:r>
              <a:rPr lang="fa-IR" b="1" dirty="0" smtClean="0">
                <a:solidFill>
                  <a:schemeClr val="accent6"/>
                </a:solidFill>
              </a:rPr>
              <a:t>سایه پیده ای است که در طبیعت بوسیله ان میتوان در مورد اندازه وشکل اجسام یا </a:t>
            </a:r>
          </a:p>
          <a:p>
            <a:pPr algn="r" rtl="1"/>
            <a:endParaRPr lang="fa-IR" b="1" dirty="0">
              <a:solidFill>
                <a:schemeClr val="accent6"/>
              </a:solidFill>
            </a:endParaRPr>
          </a:p>
          <a:p>
            <a:pPr marL="0" indent="0" algn="r" rtl="1">
              <a:buNone/>
            </a:pPr>
            <a:r>
              <a:rPr lang="fa-IR" b="1" dirty="0" smtClean="0">
                <a:solidFill>
                  <a:schemeClr val="accent6"/>
                </a:solidFill>
              </a:rPr>
              <a:t>افراد قضاوت نمود در مواردی که اختلاف تن بین جسم و محیط اطراف ان وجود ندارد</a:t>
            </a:r>
          </a:p>
          <a:p>
            <a:pPr algn="r" rtl="1"/>
            <a:endParaRPr lang="fa-IR" b="1" dirty="0">
              <a:solidFill>
                <a:schemeClr val="accent6"/>
              </a:solidFill>
            </a:endParaRPr>
          </a:p>
          <a:p>
            <a:pPr marL="0" indent="0" algn="r" rtl="1">
              <a:buNone/>
            </a:pPr>
            <a:r>
              <a:rPr lang="fa-IR" b="1" dirty="0" smtClean="0">
                <a:solidFill>
                  <a:schemeClr val="accent6"/>
                </a:solidFill>
              </a:rPr>
              <a:t>سایه میتواند گزینه مهمی در تشخیص عوارض باشد همچنین سایه دید خوبی از عمق و</a:t>
            </a:r>
          </a:p>
          <a:p>
            <a:pPr algn="r" rtl="1"/>
            <a:endParaRPr lang="fa-IR" b="1" dirty="0">
              <a:solidFill>
                <a:schemeClr val="accent6"/>
              </a:solidFill>
            </a:endParaRPr>
          </a:p>
          <a:p>
            <a:pPr marL="0" indent="0" algn="r" rtl="1">
              <a:buNone/>
            </a:pPr>
            <a:r>
              <a:rPr lang="fa-IR" b="1" dirty="0" smtClean="0">
                <a:solidFill>
                  <a:schemeClr val="accent6"/>
                </a:solidFill>
              </a:rPr>
              <a:t>ارتفاع اجسام به مفسر میدهد</a:t>
            </a:r>
            <a:r>
              <a:rPr lang="fa-IR" dirty="0" smtClean="0"/>
              <a:t>	</a:t>
            </a:r>
            <a:endParaRPr lang="fa-IR" dirty="0"/>
          </a:p>
        </p:txBody>
      </p:sp>
    </p:spTree>
    <p:extLst>
      <p:ext uri="{BB962C8B-B14F-4D97-AF65-F5344CB8AC3E}">
        <p14:creationId xmlns:p14="http://schemas.microsoft.com/office/powerpoint/2010/main" val="6197899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8792307" y="283724"/>
            <a:ext cx="3003281"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rPr>
              <a:t>سایه عامل   </a:t>
            </a:r>
          </a:p>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rPr>
              <a:t>مهمی در </a:t>
            </a:r>
          </a:p>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rPr>
              <a:t>تشخیص خطالقعر </a:t>
            </a:r>
          </a:p>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rPr>
              <a:t>و خطالراسها در </a:t>
            </a:r>
          </a:p>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rPr>
              <a:t>مناطق </a:t>
            </a:r>
          </a:p>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rPr>
              <a:t>کوهستانی </a:t>
            </a:r>
          </a:p>
          <a:p>
            <a:pPr algn="r" rtl="1" eaLnBrk="1" hangingPunct="1">
              <a:spcBef>
                <a:spcPct val="50000"/>
              </a:spcBef>
              <a:buClr>
                <a:srgbClr val="FFFF00"/>
              </a:buClr>
              <a:buFont typeface="Wingdings" panose="05000000000000000000" pitchFamily="2" charset="2"/>
              <a:buNone/>
            </a:pPr>
            <a:r>
              <a:rPr lang="fa-IR" altLang="en-US" sz="4400" b="1" dirty="0" smtClean="0">
                <a:solidFill>
                  <a:schemeClr val="accent6"/>
                </a:solidFill>
                <a:effectLst>
                  <a:outerShdw blurRad="38100" dist="38100" dir="2700000" algn="tl">
                    <a:srgbClr val="000000">
                      <a:alpha val="43137"/>
                    </a:srgbClr>
                  </a:outerShdw>
                </a:effectLst>
              </a:rPr>
              <a:t>میباشد</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34820" name="Picture 4" descr="API_Page_21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5807" y="701530"/>
            <a:ext cx="75565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4696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083212" y="205351"/>
            <a:ext cx="108713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latin typeface="+mn-lt"/>
              </a:rPr>
              <a:t>سایه در تشخیص ارتفاع ساختمانهاعامل مهی است</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35844" name="Picture 4" descr="API_Page_22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1086" y="1364299"/>
            <a:ext cx="7675562"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914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107" y="518614"/>
            <a:ext cx="8147714" cy="5554639"/>
          </a:xfrm>
          <a:prstGeom prst="rect">
            <a:avLst/>
          </a:prstGeom>
        </p:spPr>
      </p:pic>
    </p:spTree>
    <p:extLst>
      <p:ext uri="{BB962C8B-B14F-4D97-AF65-F5344CB8AC3E}">
        <p14:creationId xmlns:p14="http://schemas.microsoft.com/office/powerpoint/2010/main" val="505409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81686" y="192426"/>
            <a:ext cx="107078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2800" b="1" dirty="0" smtClean="0">
                <a:solidFill>
                  <a:schemeClr val="accent6"/>
                </a:solidFill>
                <a:effectLst>
                  <a:outerShdw blurRad="38100" dist="38100" dir="2700000" algn="tl">
                    <a:srgbClr val="000000">
                      <a:alpha val="43137"/>
                    </a:srgbClr>
                  </a:outerShdw>
                </a:effectLst>
              </a:rPr>
              <a:t>سایه پل روی رود خانه در تشخیص عارضه و ارتفاع ان موثر میباشد</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33796" name="Picture 5" descr="API_Page_20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4" y="1208089"/>
            <a:ext cx="7627937"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5123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4000_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7823" y="978609"/>
            <a:ext cx="7208838"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2"/>
          <p:cNvSpPr txBox="1">
            <a:spLocks noChangeArrowheads="1"/>
          </p:cNvSpPr>
          <p:nvPr/>
        </p:nvSpPr>
        <p:spPr bwMode="auto">
          <a:xfrm>
            <a:off x="113970" y="203995"/>
            <a:ext cx="1207803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2800" dirty="0" smtClean="0">
                <a:solidFill>
                  <a:schemeClr val="accent6"/>
                </a:solidFill>
                <a:effectLst>
                  <a:outerShdw blurRad="38100" dist="38100" dir="2700000" algn="tl">
                    <a:srgbClr val="000000">
                      <a:alpha val="43137"/>
                    </a:srgbClr>
                  </a:outerShdw>
                </a:effectLst>
              </a:rPr>
              <a:t>سایه در تشخیص همسطح نبودن خیابانها مشهود است</a:t>
            </a:r>
          </a:p>
          <a:p>
            <a:pPr algn="r" rtl="1" eaLnBrk="1" hangingPunct="1">
              <a:spcBef>
                <a:spcPct val="50000"/>
              </a:spcBef>
              <a:buClr>
                <a:srgbClr val="FFFF00"/>
              </a:buClr>
              <a:buFont typeface="Wingdings" panose="05000000000000000000" pitchFamily="2" charset="2"/>
              <a:buNone/>
            </a:pP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spTree>
    <p:extLst>
      <p:ext uri="{BB962C8B-B14F-4D97-AF65-F5344CB8AC3E}">
        <p14:creationId xmlns:p14="http://schemas.microsoft.com/office/powerpoint/2010/main" val="2498620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01_ch3a_2pp_Page_12_Image_0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6864" y="961965"/>
            <a:ext cx="5737225"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7469945" y="225083"/>
            <a:ext cx="4600135" cy="651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spcBef>
                <a:spcPct val="0"/>
              </a:spcBef>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سایه اطلاعاتی در زمینه ارتفاع ، شکل و </a:t>
            </a: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جهت</a:t>
            </a:r>
          </a:p>
          <a:p>
            <a:pPr marL="0" indent="0" algn="justLow" rtl="1" eaLnBrk="1" hangingPunct="1">
              <a:spcBef>
                <a:spcPct val="0"/>
              </a:spcBef>
              <a:buNone/>
            </a:pP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 </a:t>
            </a: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اشیاءارائه می دهد </a:t>
            </a: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a:t>
            </a:r>
          </a:p>
          <a:p>
            <a:pPr marL="0" indent="0" algn="justLow" rtl="1" eaLnBrk="1" hangingPunct="1">
              <a:spcBef>
                <a:spcPct val="0"/>
              </a:spcBef>
              <a:buNone/>
            </a:pP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marL="0" indent="0" algn="justLow" rtl="1" eaLnBrk="1" hangingPunct="1">
              <a:spcBef>
                <a:spcPct val="0"/>
              </a:spcBef>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گاهی اوقات تنها روش تشخیص و </a:t>
            </a: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تعیین </a:t>
            </a: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موقعیت عوارض سایه می باشد. </a:t>
            </a: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مانند </a:t>
            </a: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تیرهای </a:t>
            </a: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برق</a:t>
            </a:r>
          </a:p>
          <a:p>
            <a:pPr marL="0" indent="0" algn="justLow" rtl="1" eaLnBrk="1" hangingPunct="1">
              <a:spcBef>
                <a:spcPct val="0"/>
              </a:spcBef>
              <a:buNone/>
            </a:pP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marL="0" indent="0" algn="justLow" rtl="1" eaLnBrk="1" hangingPunct="1">
              <a:spcBef>
                <a:spcPct val="0"/>
              </a:spcBef>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تشخیص بسیاری از عوارض ارتفاعی از طریق سایه ان امکانپذیر است</a:t>
            </a: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a:t>
            </a:r>
          </a:p>
          <a:p>
            <a:pPr marL="0" indent="0" algn="justLow" rtl="1" eaLnBrk="1" hangingPunct="1">
              <a:spcBef>
                <a:spcPct val="0"/>
              </a:spcBef>
              <a:buNone/>
            </a:pP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marL="0" indent="0" algn="justLow" rtl="1" eaLnBrk="1" hangingPunct="1">
              <a:spcBef>
                <a:spcPct val="0"/>
              </a:spcBef>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گاهاً سایه مزاحم دید اشیاء قرارگرفته در سایه می گردد.</a:t>
            </a:r>
          </a:p>
        </p:txBody>
      </p:sp>
    </p:spTree>
    <p:extLst>
      <p:ext uri="{BB962C8B-B14F-4D97-AF65-F5344CB8AC3E}">
        <p14:creationId xmlns:p14="http://schemas.microsoft.com/office/powerpoint/2010/main" val="1884712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par>
                                <p:cTn id="10" presetID="34"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from="(-#ppt_w/2)" to="(#ppt_x)" calcmode="lin" valueType="num">
                                      <p:cBhvr>
                                        <p:cTn id="12" dur="600" fill="hold">
                                          <p:stCondLst>
                                            <p:cond delay="0"/>
                                          </p:stCondLst>
                                        </p:cTn>
                                        <p:tgtEl>
                                          <p:spTgt spid="6"/>
                                        </p:tgtEl>
                                        <p:attrNameLst>
                                          <p:attrName>ppt_x</p:attrName>
                                        </p:attrNameLst>
                                      </p:cBhvr>
                                    </p:anim>
                                    <p:anim from="0" to="-1.0" calcmode="lin" valueType="num">
                                      <p:cBhvr>
                                        <p:cTn id="13" dur="200" decel="50000" autoRev="1" fill="hold">
                                          <p:stCondLst>
                                            <p:cond delay="600"/>
                                          </p:stCondLst>
                                        </p:cTn>
                                        <p:tgtEl>
                                          <p:spTgt spid="6"/>
                                        </p:tgtEl>
                                        <p:attrNameLst>
                                          <p:attrName>xshear</p:attrName>
                                        </p:attrNameLst>
                                      </p:cBhvr>
                                    </p:anim>
                                    <p:animScale>
                                      <p:cBhvr>
                                        <p:cTn id="14" dur="200" decel="100000" autoRev="1" fill="hold">
                                          <p:stCondLst>
                                            <p:cond delay="600"/>
                                          </p:stCondLst>
                                        </p:cTn>
                                        <p:tgtEl>
                                          <p:spTgt spid="6"/>
                                        </p:tgtEl>
                                      </p:cBhvr>
                                      <p:from x="100000" y="100000"/>
                                      <p:to x="80000" y="100000"/>
                                    </p:animScale>
                                    <p:anim by="(#ppt_h/3+#ppt_w*0.1)" calcmode="lin" valueType="num">
                                      <p:cBhvr additive="sum">
                                        <p:cTn id="15"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0628" y="130629"/>
            <a:ext cx="11959771" cy="2371271"/>
          </a:xfrm>
        </p:spPr>
        <p:txBody>
          <a:bodyPr>
            <a:normAutofit/>
          </a:bodyPr>
          <a:lstStyle/>
          <a:p>
            <a:pPr algn="r" rtl="1"/>
            <a:r>
              <a:rPr lang="fa-IR" sz="2800" b="1" dirty="0" smtClean="0">
                <a:solidFill>
                  <a:schemeClr val="accent6"/>
                </a:solidFill>
                <a:effectLst>
                  <a:outerShdw blurRad="38100" dist="38100" dir="2700000" algn="tl">
                    <a:srgbClr val="000000">
                      <a:alpha val="43137"/>
                    </a:srgbClr>
                  </a:outerShdw>
                </a:effectLst>
              </a:rPr>
              <a:t>سایه تیر برق در تشخیص عارضه مشهود است</a:t>
            </a:r>
            <a:endParaRPr lang="fa-IR" sz="2800"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09" y="934356"/>
            <a:ext cx="9486900" cy="4905375"/>
          </a:xfrm>
          <a:prstGeom prst="rect">
            <a:avLst/>
          </a:prstGeom>
        </p:spPr>
      </p:pic>
    </p:spTree>
    <p:extLst>
      <p:ext uri="{BB962C8B-B14F-4D97-AF65-F5344CB8AC3E}">
        <p14:creationId xmlns:p14="http://schemas.microsoft.com/office/powerpoint/2010/main" val="31237161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0963" y="285401"/>
            <a:ext cx="11592731" cy="1109446"/>
          </a:xfrm>
        </p:spPr>
        <p:txBody>
          <a:bodyPr>
            <a:normAutofit/>
          </a:bodyPr>
          <a:lstStyle/>
          <a:p>
            <a:pPr algn="r" rtl="1"/>
            <a:r>
              <a:rPr lang="fa-IR" sz="2800" b="1" dirty="0" smtClean="0">
                <a:solidFill>
                  <a:schemeClr val="accent6"/>
                </a:solidFill>
                <a:effectLst>
                  <a:outerShdw blurRad="38100" dist="38100" dir="2700000" algn="tl">
                    <a:srgbClr val="000000">
                      <a:alpha val="43137"/>
                    </a:srgbClr>
                  </a:outerShdw>
                </a:effectLst>
              </a:rPr>
              <a:t>تشخیص دکل فشار قوی از روی الگو وسایه</a:t>
            </a:r>
            <a:endParaRPr lang="fa-IR" sz="2800"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017" y="1206115"/>
            <a:ext cx="9505950" cy="4391025"/>
          </a:xfrm>
          <a:prstGeom prst="rect">
            <a:avLst/>
          </a:prstGeom>
        </p:spPr>
      </p:pic>
    </p:spTree>
    <p:extLst>
      <p:ext uri="{BB962C8B-B14F-4D97-AF65-F5344CB8AC3E}">
        <p14:creationId xmlns:p14="http://schemas.microsoft.com/office/powerpoint/2010/main" val="25997401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78" y="225640"/>
            <a:ext cx="11772255" cy="1325563"/>
          </a:xfrm>
        </p:spPr>
        <p:txBody>
          <a:bodyPr/>
          <a:lstStyle/>
          <a:p>
            <a:pPr marL="571500" indent="-571500" algn="r" rtl="1">
              <a:buFont typeface="Wingdings" panose="05000000000000000000" pitchFamily="2" charset="2"/>
              <a:buChar char="Ø"/>
            </a:pPr>
            <a:r>
              <a:rPr lang="fa-IR" b="1" dirty="0" smtClean="0">
                <a:solidFill>
                  <a:schemeClr val="accent6"/>
                </a:solidFill>
                <a:effectLst>
                  <a:outerShdw blurRad="38100" dist="38100" dir="2700000" algn="tl">
                    <a:srgbClr val="000000">
                      <a:alpha val="43137"/>
                    </a:srgbClr>
                  </a:outerShdw>
                </a:effectLst>
                <a:cs typeface="+mn-cs"/>
              </a:rPr>
              <a:t>موقعیت توپو گرافی</a:t>
            </a:r>
            <a:endParaRPr lang="fa-IR" b="1" dirty="0">
              <a:solidFill>
                <a:schemeClr val="accent6"/>
              </a:solidFill>
              <a:effectLst>
                <a:outerShdw blurRad="38100" dist="38100" dir="2700000" algn="tl">
                  <a:srgbClr val="000000">
                    <a:alpha val="43137"/>
                  </a:srgbClr>
                </a:outerShdw>
              </a:effectLst>
              <a:cs typeface="+mn-cs"/>
            </a:endParaRPr>
          </a:p>
        </p:txBody>
      </p:sp>
      <p:sp>
        <p:nvSpPr>
          <p:cNvPr id="3" name="Content Placeholder 2"/>
          <p:cNvSpPr>
            <a:spLocks noGrp="1"/>
          </p:cNvSpPr>
          <p:nvPr>
            <p:ph idx="1"/>
          </p:nvPr>
        </p:nvSpPr>
        <p:spPr>
          <a:xfrm>
            <a:off x="201478" y="1551203"/>
            <a:ext cx="11663766" cy="5113067"/>
          </a:xfrm>
        </p:spPr>
        <p:txBody>
          <a:bodyPr>
            <a:normAutofit/>
          </a:bodyPr>
          <a:lstStyle/>
          <a:p>
            <a:pPr algn="r" rtl="1"/>
            <a:r>
              <a:rPr lang="fa-IR" b="1" dirty="0" smtClean="0">
                <a:solidFill>
                  <a:schemeClr val="accent6"/>
                </a:solidFill>
              </a:rPr>
              <a:t>موقعیت ارتفاعی منطقه مورد مطالعه میتواند به تفسیر عکسهای هوایی کمک کند به عنوان مثال در</a:t>
            </a:r>
          </a:p>
          <a:p>
            <a:pPr algn="r" rtl="1"/>
            <a:endParaRPr lang="fa-IR" b="1" dirty="0" smtClean="0">
              <a:solidFill>
                <a:schemeClr val="accent6"/>
              </a:solidFill>
            </a:endParaRPr>
          </a:p>
          <a:p>
            <a:pPr marL="0" indent="0" algn="r" rtl="1">
              <a:buNone/>
            </a:pPr>
            <a:r>
              <a:rPr lang="fa-IR" b="1" dirty="0" smtClean="0">
                <a:solidFill>
                  <a:schemeClr val="accent6"/>
                </a:solidFill>
              </a:rPr>
              <a:t>بررسی گونه های جنگلی مناطق شمالی باید توجه داشت که درختان راش تجاری معمولا در</a:t>
            </a:r>
          </a:p>
          <a:p>
            <a:pPr algn="r" rtl="1"/>
            <a:endParaRPr lang="fa-IR" b="1" dirty="0" smtClean="0">
              <a:solidFill>
                <a:schemeClr val="accent6"/>
              </a:solidFill>
            </a:endParaRPr>
          </a:p>
          <a:p>
            <a:pPr marL="0" indent="0" algn="r" rtl="1">
              <a:buNone/>
            </a:pPr>
            <a:r>
              <a:rPr lang="fa-IR" b="1" dirty="0" smtClean="0">
                <a:solidFill>
                  <a:schemeClr val="accent6"/>
                </a:solidFill>
              </a:rPr>
              <a:t>ارتفاع بین 750 متری تا 2000 متری از سطح متوسط ابهای ازاد میروید ودر جهت شیب های</a:t>
            </a:r>
          </a:p>
          <a:p>
            <a:pPr algn="r" rtl="1"/>
            <a:endParaRPr lang="fa-IR" b="1" dirty="0" smtClean="0">
              <a:solidFill>
                <a:schemeClr val="accent6"/>
              </a:solidFill>
            </a:endParaRPr>
          </a:p>
          <a:p>
            <a:pPr marL="0" indent="0" algn="r" rtl="1">
              <a:buNone/>
            </a:pPr>
            <a:r>
              <a:rPr lang="fa-IR" b="1" dirty="0" smtClean="0">
                <a:solidFill>
                  <a:schemeClr val="accent6"/>
                </a:solidFill>
              </a:rPr>
              <a:t>رو به شمال رشد میکنند ولی درختهایی از قبیل توسکا از نظرتوپوگرافیک رویشگاهی بین صفر تا</a:t>
            </a:r>
          </a:p>
          <a:p>
            <a:pPr algn="r" rtl="1"/>
            <a:endParaRPr lang="fa-IR" b="1" dirty="0" smtClean="0">
              <a:solidFill>
                <a:schemeClr val="accent6"/>
              </a:solidFill>
            </a:endParaRPr>
          </a:p>
          <a:p>
            <a:pPr marL="0" indent="0" algn="r" rtl="1">
              <a:buNone/>
            </a:pPr>
            <a:r>
              <a:rPr lang="fa-IR" b="1" dirty="0" smtClean="0">
                <a:solidFill>
                  <a:schemeClr val="accent6"/>
                </a:solidFill>
              </a:rPr>
              <a:t>هزار متر دارند.</a:t>
            </a:r>
            <a:endParaRPr lang="fa-IR" b="1" dirty="0">
              <a:solidFill>
                <a:schemeClr val="accent6"/>
              </a:solidFill>
            </a:endParaRPr>
          </a:p>
        </p:txBody>
      </p:sp>
    </p:spTree>
    <p:extLst>
      <p:ext uri="{BB962C8B-B14F-4D97-AF65-F5344CB8AC3E}">
        <p14:creationId xmlns:p14="http://schemas.microsoft.com/office/powerpoint/2010/main" val="25656299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463" y="480447"/>
            <a:ext cx="11515241" cy="712922"/>
          </a:xfrm>
        </p:spPr>
        <p:txBody>
          <a:bodyPr/>
          <a:lstStyle/>
          <a:p>
            <a:pPr algn="r" rtl="1"/>
            <a:r>
              <a:rPr lang="fa-IR" b="1" dirty="0" smtClean="0">
                <a:solidFill>
                  <a:schemeClr val="accent6"/>
                </a:solidFill>
                <a:effectLst>
                  <a:outerShdw blurRad="38100" dist="38100" dir="2700000" algn="tl">
                    <a:srgbClr val="000000">
                      <a:alpha val="43137"/>
                    </a:srgbClr>
                  </a:outerShdw>
                </a:effectLst>
              </a:rPr>
              <a:t>وضعیت جنگل در ارتفاعات</a:t>
            </a:r>
            <a:endParaRPr lang="fa-IR"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964" y="836908"/>
            <a:ext cx="7904136" cy="5664631"/>
          </a:xfrm>
          <a:prstGeom prst="rect">
            <a:avLst/>
          </a:prstGeom>
        </p:spPr>
      </p:pic>
    </p:spTree>
    <p:extLst>
      <p:ext uri="{BB962C8B-B14F-4D97-AF65-F5344CB8AC3E}">
        <p14:creationId xmlns:p14="http://schemas.microsoft.com/office/powerpoint/2010/main" val="21369900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2475" y="294468"/>
            <a:ext cx="11752880" cy="1100379"/>
          </a:xfrm>
        </p:spPr>
        <p:txBody>
          <a:bodyPr>
            <a:normAutofit/>
          </a:bodyPr>
          <a:lstStyle/>
          <a:p>
            <a:pPr marL="457200" indent="-457200" algn="r" rtl="1">
              <a:buFont typeface="Arial" panose="020B0604020202020204" pitchFamily="34" charset="0"/>
              <a:buChar char="•"/>
            </a:pPr>
            <a:r>
              <a:rPr lang="fa-IR" sz="2800" b="1" dirty="0" smtClean="0">
                <a:solidFill>
                  <a:schemeClr val="accent6"/>
                </a:solidFill>
                <a:effectLst>
                  <a:outerShdw blurRad="38100" dist="38100" dir="2700000" algn="tl">
                    <a:srgbClr val="000000">
                      <a:alpha val="43137"/>
                    </a:srgbClr>
                  </a:outerShdw>
                </a:effectLst>
              </a:rPr>
              <a:t>تشخیص مزرعه چایی کاری با استفاده از توپو گرافی منطقه</a:t>
            </a:r>
            <a:endParaRPr lang="fa-IR" sz="2800"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820" y="1248831"/>
            <a:ext cx="9477375" cy="4886325"/>
          </a:xfrm>
          <a:prstGeom prst="rect">
            <a:avLst/>
          </a:prstGeom>
        </p:spPr>
      </p:pic>
    </p:spTree>
    <p:extLst>
      <p:ext uri="{BB962C8B-B14F-4D97-AF65-F5344CB8AC3E}">
        <p14:creationId xmlns:p14="http://schemas.microsoft.com/office/powerpoint/2010/main" val="15117869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37624"/>
            <a:ext cx="11061895" cy="917452"/>
          </a:xfrm>
        </p:spPr>
        <p:txBody>
          <a:bodyPr/>
          <a:lstStyle/>
          <a:p>
            <a:pPr marL="857250" indent="-857250" algn="r" rtl="1">
              <a:buFont typeface="Wingdings" panose="05000000000000000000" pitchFamily="2" charset="2"/>
              <a:buChar char="Ø"/>
            </a:pPr>
            <a:r>
              <a:rPr lang="fa-IR" b="1" dirty="0" smtClean="0">
                <a:solidFill>
                  <a:schemeClr val="accent6"/>
                </a:solidFill>
                <a:effectLst>
                  <a:outerShdw blurRad="38100" dist="38100" dir="2700000" algn="tl">
                    <a:srgbClr val="000000">
                      <a:alpha val="43137"/>
                    </a:srgbClr>
                  </a:outerShdw>
                </a:effectLst>
              </a:rPr>
              <a:t>بافت</a:t>
            </a:r>
            <a:endParaRPr lang="fa-IR"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48640" y="1097987"/>
            <a:ext cx="11061895" cy="5429421"/>
          </a:xfrm>
        </p:spPr>
        <p:txBody>
          <a:bodyPr/>
          <a:lstStyle/>
          <a:p>
            <a:pPr marL="342900" indent="-342900" algn="r" rtl="1">
              <a:buFont typeface="Arial" panose="020B0604020202020204" pitchFamily="34" charset="0"/>
              <a:buChar char="•"/>
            </a:pPr>
            <a:r>
              <a:rPr lang="fa-IR" b="1" dirty="0" smtClean="0">
                <a:solidFill>
                  <a:schemeClr val="accent6"/>
                </a:solidFill>
              </a:rPr>
              <a:t>بافت به ریزی(نرمی) یا درشتی(زبری) اطلاق میشود البته اندازه اجسام نیز ایجاد بافت می کنند که با تغییر</a:t>
            </a:r>
          </a:p>
          <a:p>
            <a:pPr algn="r" rtl="1"/>
            <a:endParaRPr lang="fa-IR" b="1" dirty="0">
              <a:solidFill>
                <a:schemeClr val="accent6"/>
              </a:solidFill>
            </a:endParaRPr>
          </a:p>
          <a:p>
            <a:pPr algn="r" rtl="1"/>
            <a:r>
              <a:rPr lang="fa-IR" b="1" dirty="0" smtClean="0">
                <a:solidFill>
                  <a:schemeClr val="accent6"/>
                </a:solidFill>
              </a:rPr>
              <a:t> مقیاس تغییر میکند.</a:t>
            </a:r>
            <a:endParaRPr lang="fa-IR" b="1" dirty="0">
              <a:solidFill>
                <a:schemeClr val="accent6"/>
              </a:solidFill>
            </a:endParaRPr>
          </a:p>
        </p:txBody>
      </p:sp>
    </p:spTree>
    <p:extLst>
      <p:ext uri="{BB962C8B-B14F-4D97-AF65-F5344CB8AC3E}">
        <p14:creationId xmlns:p14="http://schemas.microsoft.com/office/powerpoint/2010/main" val="5951523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I_Page_34_Image_0002.jpg"/>
          <p:cNvPicPr>
            <a:picLocks noChangeAspect="1"/>
          </p:cNvPicPr>
          <p:nvPr/>
        </p:nvPicPr>
        <p:blipFill>
          <a:blip r:embed="rId2">
            <a:extLst>
              <a:ext uri="{28A0092B-C50C-407E-A947-70E740481C1C}">
                <a14:useLocalDpi xmlns:a14="http://schemas.microsoft.com/office/drawing/2010/main" val="0"/>
              </a:ext>
            </a:extLst>
          </a:blip>
          <a:srcRect r="44308" b="9721"/>
          <a:stretch>
            <a:fillRect/>
          </a:stretch>
        </p:blipFill>
        <p:spPr bwMode="auto">
          <a:xfrm>
            <a:off x="2257425" y="1439864"/>
            <a:ext cx="45021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7821881" y="1160464"/>
            <a:ext cx="3468688"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spcBef>
                <a:spcPct val="0"/>
              </a:spcBef>
              <a:buFont typeface="Arial" panose="020B0604020202020204" pitchFamily="34" charset="0"/>
              <a:buChar char="•"/>
            </a:pP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فرکانس تغییر </a:t>
            </a:r>
            <a:r>
              <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Tone</a:t>
            </a: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 را </a:t>
            </a:r>
            <a:r>
              <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Texture </a:t>
            </a: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 یا بافت می نامند.</a:t>
            </a:r>
          </a:p>
          <a:p>
            <a:pPr algn="justLow" rtl="1" eaLnBrk="1" hangingPunct="1">
              <a:spcBef>
                <a:spcPct val="0"/>
              </a:spcBef>
              <a:buFont typeface="Wingdings" panose="05000000000000000000" pitchFamily="2" charset="2"/>
              <a:buChar char="ü"/>
            </a:pPr>
            <a:endPar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a:p>
            <a:pPr algn="justLow" rtl="1" eaLnBrk="1" hangingPunct="1">
              <a:spcBef>
                <a:spcPct val="0"/>
              </a:spcBef>
              <a:buFont typeface="Arial" panose="020B0604020202020204" pitchFamily="34" charset="0"/>
              <a:buChar char="•"/>
            </a:pP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آب ساکن دارای بافت یکنواخت است </a:t>
            </a:r>
          </a:p>
          <a:p>
            <a:pPr algn="justLow" rtl="1" eaLnBrk="1" hangingPunct="1">
              <a:spcBef>
                <a:spcPct val="0"/>
              </a:spcBef>
              <a:buFont typeface="Wingdings" panose="05000000000000000000" pitchFamily="2" charset="2"/>
              <a:buChar char="ü"/>
            </a:pPr>
            <a:endPar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a:p>
            <a:pPr algn="justLow" rtl="1" eaLnBrk="1" hangingPunct="1">
              <a:spcBef>
                <a:spcPct val="0"/>
              </a:spcBef>
              <a:buFont typeface="Arial" panose="020B0604020202020204" pitchFamily="34" charset="0"/>
              <a:buChar char="•"/>
            </a:pPr>
            <a:r>
              <a:rPr lang="fa-IR"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rPr>
              <a:t>در مقابل جنگل با توجه به سایه درختان دارای بافت زبری می باشد</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2988863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nodeType="afterGroup">
                            <p:stCondLst>
                              <p:cond delay="5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ppt_w</p:attrName>
                                        </p:attrNameLst>
                                      </p:cBhvr>
                                      <p:tavLst>
                                        <p:tav tm="0" fmla="#ppt_w*sin(2.5*pi*$)">
                                          <p:val>
                                            <p:fltVal val="0"/>
                                          </p:val>
                                        </p:tav>
                                        <p:tav tm="100000">
                                          <p:val>
                                            <p:fltVal val="1"/>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4005" y="300220"/>
            <a:ext cx="11950263" cy="4326371"/>
          </a:xfrm>
        </p:spPr>
        <p:txBody>
          <a:bodyPr>
            <a:normAutofit fontScale="92500" lnSpcReduction="10000"/>
          </a:bodyPr>
          <a:lstStyle/>
          <a:p>
            <a:pPr algn="r"/>
            <a:r>
              <a:rPr lang="fa-IR" b="1" dirty="0" smtClean="0">
                <a:solidFill>
                  <a:schemeClr val="accent6"/>
                </a:solidFill>
                <a:effectLst>
                  <a:outerShdw blurRad="38100" dist="38100" dir="2700000" algn="tl">
                    <a:srgbClr val="000000">
                      <a:alpha val="43137"/>
                    </a:srgbClr>
                  </a:outerShdw>
                </a:effectLst>
              </a:rPr>
              <a:t>تعاریف:</a:t>
            </a:r>
          </a:p>
          <a:p>
            <a:pPr algn="r"/>
            <a:r>
              <a:rPr lang="fa-IR" b="1" dirty="0" smtClean="0">
                <a:solidFill>
                  <a:schemeClr val="accent6"/>
                </a:solidFill>
                <a:effectLst>
                  <a:outerShdw blurRad="38100" dist="38100" dir="2700000" algn="tl">
                    <a:srgbClr val="000000">
                      <a:alpha val="43137"/>
                    </a:srgbClr>
                  </a:outerShdw>
                </a:effectLst>
              </a:rPr>
              <a:t>تفسیر:مراحل کشف، مرزبندی و شناسایی عوارض و یا شرایط تصویری و سپس قضاوت واتخاذ تصمیم گیری میتواند علم و هنر تفسیر را تشکیل دهد.</a:t>
            </a:r>
          </a:p>
          <a:p>
            <a:pPr algn="r"/>
            <a:r>
              <a:rPr lang="fa-IR" b="1" dirty="0" smtClean="0">
                <a:solidFill>
                  <a:schemeClr val="accent6"/>
                </a:solidFill>
                <a:effectLst>
                  <a:outerShdw blurRad="38100" dist="38100" dir="2700000" algn="tl">
                    <a:srgbClr val="000000">
                      <a:alpha val="43137"/>
                    </a:srgbClr>
                  </a:outerShdw>
                </a:effectLst>
              </a:rPr>
              <a:t>عکس هوایی عمودی: عکسی که از یک جایگاه هوایی از زمین گرفته شده و محور دوربین در لحظه عکسبرداری عمود بر زمین بوده و یا انحراف آن از حالت عمودی کمتر از 3 درجه است.</a:t>
            </a:r>
          </a:p>
          <a:p>
            <a:pPr algn="r"/>
            <a:r>
              <a:rPr lang="fa-IR" b="1" dirty="0" smtClean="0">
                <a:solidFill>
                  <a:schemeClr val="accent6"/>
                </a:solidFill>
                <a:effectLst>
                  <a:outerShdw blurRad="38100" dist="38100" dir="2700000" algn="tl">
                    <a:srgbClr val="000000">
                      <a:alpha val="43137"/>
                    </a:srgbClr>
                  </a:outerShdw>
                </a:effectLst>
              </a:rPr>
              <a:t>عکس هوایی مایل: عکسی که از یک جایگاه هوایی از زمین گرفته شده و انحراف محور دوربین نسبت به زمین بیش از سه درجه است.</a:t>
            </a:r>
          </a:p>
          <a:p>
            <a:pPr algn="r"/>
            <a:endParaRPr lang="fa-IR" dirty="0" smtClean="0"/>
          </a:p>
          <a:p>
            <a:pPr algn="r"/>
            <a:r>
              <a:rPr lang="fa-IR" dirty="0" smtClean="0"/>
              <a:t> </a:t>
            </a:r>
          </a:p>
          <a:p>
            <a:pPr algn="r"/>
            <a:endParaRPr lang="en-US" dirty="0" smtClean="0"/>
          </a:p>
          <a:p>
            <a:pPr algn="r"/>
            <a:endParaRPr lang="fa-IR" dirty="0"/>
          </a:p>
        </p:txBody>
      </p:sp>
    </p:spTree>
    <p:extLst>
      <p:ext uri="{BB962C8B-B14F-4D97-AF65-F5344CB8AC3E}">
        <p14:creationId xmlns:p14="http://schemas.microsoft.com/office/powerpoint/2010/main" val="15606094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773723" y="255589"/>
            <a:ext cx="1071958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Char char="v"/>
            </a:pPr>
            <a:r>
              <a:rPr lang="fa-IR" altLang="en-US" sz="2800" b="1" dirty="0" smtClean="0">
                <a:solidFill>
                  <a:schemeClr val="accent6"/>
                </a:solidFill>
                <a:effectLst>
                  <a:outerShdw blurRad="38100" dist="38100" dir="2700000" algn="tl">
                    <a:srgbClr val="000000">
                      <a:alpha val="43137"/>
                    </a:srgbClr>
                  </a:outerShdw>
                </a:effectLst>
              </a:rPr>
              <a:t>بافت  و رنگ در تشخیص مناطق جنگلی و نوع درختان کمک کننده مفسران میباشد.</a:t>
            </a:r>
            <a:r>
              <a:rPr lang="fa-IR" altLang="en-US" sz="2800" b="1" dirty="0">
                <a:solidFill>
                  <a:srgbClr val="3333FF"/>
                </a:solidFill>
              </a:rPr>
              <a:t>	</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49156" name="Picture 3" descr="API_Page_36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1138" y="1240474"/>
            <a:ext cx="642302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flipV="1">
            <a:off x="8368315" y="4827123"/>
            <a:ext cx="533890" cy="1308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3112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485" y="285401"/>
            <a:ext cx="11902697" cy="628999"/>
          </a:xfrm>
        </p:spPr>
        <p:txBody>
          <a:bodyPr/>
          <a:lstStyle/>
          <a:p>
            <a:pPr marL="342900" indent="-342900" algn="r" rtl="1">
              <a:buFont typeface="Wingdings" panose="05000000000000000000" pitchFamily="2" charset="2"/>
              <a:buChar char="v"/>
            </a:pPr>
            <a:r>
              <a:rPr lang="fa-IR" b="1" dirty="0" smtClean="0">
                <a:solidFill>
                  <a:schemeClr val="accent6"/>
                </a:solidFill>
                <a:effectLst>
                  <a:outerShdw blurRad="38100" dist="38100" dir="2700000" algn="tl">
                    <a:srgbClr val="000000">
                      <a:alpha val="43137"/>
                    </a:srgbClr>
                  </a:outerShdw>
                </a:effectLst>
              </a:rPr>
              <a:t>تشخیص مرز زمینهای زراعی از مناطق لمیزرع</a:t>
            </a:r>
            <a:endParaRPr lang="fa-IR"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472" y="1318691"/>
            <a:ext cx="9496425" cy="4552950"/>
          </a:xfrm>
          <a:prstGeom prst="rect">
            <a:avLst/>
          </a:prstGeom>
        </p:spPr>
      </p:pic>
    </p:spTree>
    <p:extLst>
      <p:ext uri="{BB962C8B-B14F-4D97-AF65-F5344CB8AC3E}">
        <p14:creationId xmlns:p14="http://schemas.microsoft.com/office/powerpoint/2010/main" val="1605953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24933" y="187855"/>
            <a:ext cx="11411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Char char="v"/>
            </a:pPr>
            <a:r>
              <a:rPr lang="fa-IR" altLang="en-US" sz="2800" b="1" dirty="0">
                <a:solidFill>
                  <a:schemeClr val="accent6"/>
                </a:solidFill>
                <a:effectLst>
                  <a:outerShdw blurRad="38100" dist="38100" dir="2700000" algn="tl">
                    <a:srgbClr val="000000">
                      <a:alpha val="43137"/>
                    </a:srgbClr>
                  </a:outerShdw>
                </a:effectLst>
              </a:rPr>
              <a:t>ارتباط</a:t>
            </a:r>
            <a:r>
              <a:rPr lang="fa-IR" altLang="en-US" sz="2800" dirty="0">
                <a:solidFill>
                  <a:schemeClr val="accent6"/>
                </a:solidFill>
                <a:effectLst>
                  <a:outerShdw blurRad="38100" dist="38100" dir="2700000" algn="tl">
                    <a:srgbClr val="000000">
                      <a:alpha val="43137"/>
                    </a:srgbClr>
                  </a:outerShdw>
                </a:effectLst>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39940" name="Picture 3" descr="API_Page_27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9472" y="923925"/>
            <a:ext cx="68580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9133417" y="1252803"/>
            <a:ext cx="2802996" cy="49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محل عوارض و ارتباط بین آنها مهمولاً در شناسائی عوارض نقش مهمی ایفا می نماید. </a:t>
            </a:r>
          </a:p>
          <a:p>
            <a:pPr algn="justLow" rtl="1" eaLnBrk="1" hangingPunct="1">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بعنوان مثال در کنار مناطق صنعتی معمولاً راه آهن دیده می شود. </a:t>
            </a:r>
          </a:p>
          <a:p>
            <a:pPr algn="justLow" rtl="1" eaLnBrk="1" hangingPunct="1">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یا تاسیسات نیروگاهی بزرگ معمولاً در کنار آب احداث می گردد.</a:t>
            </a:r>
            <a:endParaRPr lang="en-US"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856371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420423" y="255589"/>
            <a:ext cx="11570229"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rtl="1" eaLnBrk="1" hangingPunct="1">
              <a:spcBef>
                <a:spcPct val="50000"/>
              </a:spcBef>
              <a:buClr>
                <a:srgbClr val="FFFF00"/>
              </a:buClr>
              <a:buFont typeface="Wingdings" panose="05000000000000000000" pitchFamily="2" charset="2"/>
              <a:buChar char="v"/>
            </a:pPr>
            <a:r>
              <a:rPr lang="fa-IR" altLang="en-US" sz="2800" b="1" dirty="0">
                <a:solidFill>
                  <a:schemeClr val="accent6"/>
                </a:solidFill>
                <a:effectLst>
                  <a:outerShdw blurRad="38100" dist="38100" dir="2700000" algn="tl">
                    <a:srgbClr val="000000">
                      <a:alpha val="43137"/>
                    </a:srgbClr>
                  </a:outerShdw>
                </a:effectLst>
              </a:rPr>
              <a:t>اندازه</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5" name="Picture 4" descr="API_Page_37_Image_0002.jpg"/>
          <p:cNvPicPr>
            <a:picLocks noChangeAspect="1"/>
          </p:cNvPicPr>
          <p:nvPr/>
        </p:nvPicPr>
        <p:blipFill>
          <a:blip r:embed="rId4">
            <a:extLst>
              <a:ext uri="{28A0092B-C50C-407E-A947-70E740481C1C}">
                <a14:useLocalDpi xmlns:a14="http://schemas.microsoft.com/office/drawing/2010/main" val="0"/>
              </a:ext>
            </a:extLst>
          </a:blip>
          <a:srcRect r="44757" b="13860"/>
          <a:stretch>
            <a:fillRect/>
          </a:stretch>
        </p:blipFill>
        <p:spPr bwMode="auto">
          <a:xfrm>
            <a:off x="2489200" y="1236133"/>
            <a:ext cx="5903913" cy="529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8669866" y="809626"/>
            <a:ext cx="3205163" cy="614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اندازه اشیاء در عکس هوائی ارتباط مستقیم با مقیاس عکس دارد.</a:t>
            </a:r>
          </a:p>
          <a:p>
            <a:pPr algn="justLow"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مقایسه اندازه دو عارضه در یک عکس به تفکیک و تشخیص عوارض کمک میکند</a:t>
            </a:r>
          </a:p>
          <a:p>
            <a:pPr algn="justLow"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بعنوان مثال می توان بزرگ را را از خیابان با توجه به اندازه آنها از یکدیگر تفکیک کرد.</a:t>
            </a:r>
            <a:endParaRPr lang="en-US"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2460500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lide(fromLeft)">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slide(fromLeft)">
                                      <p:cBhvr>
                                        <p:cTn id="12" dur="500"/>
                                        <p:tgtEl>
                                          <p:spTgt spid="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slide(fromLeft)">
                                      <p:cBhvr>
                                        <p:cTn id="17" dur="500"/>
                                        <p:tgtEl>
                                          <p:spTgt spid="10">
                                            <p:txEl>
                                              <p:pRg st="2" end="2"/>
                                            </p:txEl>
                                          </p:spTgt>
                                        </p:tgtEl>
                                      </p:cBhvr>
                                    </p:animEffect>
                                  </p:childTnLst>
                                </p:cTn>
                              </p:par>
                            </p:childTnLst>
                          </p:cTn>
                        </p:par>
                        <p:par>
                          <p:cTn id="18" fill="hold" nodeType="afterGroup">
                            <p:stCondLst>
                              <p:cond delay="500"/>
                            </p:stCondLst>
                            <p:childTnLst>
                              <p:par>
                                <p:cTn id="19" presetID="17" presetClass="entr" presetSubtype="1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440113" y="255589"/>
            <a:ext cx="54991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rtl="1" eaLnBrk="1" hangingPunct="1">
              <a:spcBef>
                <a:spcPct val="50000"/>
              </a:spcBef>
              <a:buClr>
                <a:srgbClr val="FFFF00"/>
              </a:buClr>
              <a:buFont typeface="Wingdings" panose="05000000000000000000" pitchFamily="2" charset="2"/>
              <a:buChar char="v"/>
            </a:pPr>
            <a:r>
              <a:rPr lang="fa-IR" altLang="en-US" sz="2800" b="1" dirty="0">
                <a:solidFill>
                  <a:schemeClr val="accent6"/>
                </a:solidFill>
                <a:effectLst>
                  <a:outerShdw blurRad="38100" dist="38100" dir="2700000" algn="tl">
                    <a:srgbClr val="000000">
                      <a:alpha val="43137"/>
                    </a:srgbClr>
                  </a:outerShdw>
                </a:effectLst>
                <a:latin typeface="+mn-lt"/>
              </a:rPr>
              <a:t>اندازه</a:t>
            </a:r>
            <a:r>
              <a:rPr lang="fa-IR" altLang="en-US" sz="3000" b="1" dirty="0">
                <a:solidFill>
                  <a:srgbClr val="3333FF"/>
                </a:solidFill>
              </a:rPr>
              <a:t>	</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4" name="Picture 3" descr="API_Page_38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1328738"/>
            <a:ext cx="678815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0007599" y="279402"/>
            <a:ext cx="2051051"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lnSpc>
                <a:spcPct val="150000"/>
              </a:lnSpc>
              <a:spcBef>
                <a:spcPct val="0"/>
              </a:spcBef>
              <a:buFont typeface="Arial" panose="020B0604020202020204" pitchFamily="34" charset="0"/>
              <a:buChar char="•"/>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با مقایسه عوارض می توان اندازه عوارض ناشناخته را با دقت خوبی تخمین زد.</a:t>
            </a:r>
          </a:p>
          <a:p>
            <a:pPr algn="justLow" rtl="1" eaLnBrk="1" hangingPunct="1">
              <a:lnSpc>
                <a:spcPct val="150000"/>
              </a:lnSpc>
              <a:spcBef>
                <a:spcPct val="0"/>
              </a:spcBef>
              <a:buFont typeface="Arial" panose="020B0604020202020204" pitchFamily="34" charset="0"/>
              <a:buChar char="•"/>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بعنوان مثال اندازه شکل مخروطی وسط عکس را می توان در حدود 40 متر تخمین زد.</a:t>
            </a:r>
          </a:p>
        </p:txBody>
      </p:sp>
    </p:spTree>
    <p:extLst>
      <p:ext uri="{BB962C8B-B14F-4D97-AF65-F5344CB8AC3E}">
        <p14:creationId xmlns:p14="http://schemas.microsoft.com/office/powerpoint/2010/main" val="3742938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865032" y="286584"/>
            <a:ext cx="3771486"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rtl="1" eaLnBrk="1" hangingPunct="1">
              <a:spcBef>
                <a:spcPct val="50000"/>
              </a:spcBef>
              <a:buClr>
                <a:srgbClr val="FFFF00"/>
              </a:buClr>
              <a:buFont typeface="Wingdings" panose="05000000000000000000" pitchFamily="2" charset="2"/>
              <a:buChar char="v"/>
            </a:pPr>
            <a:r>
              <a:rPr lang="fa-IR" altLang="en-US" sz="3000" b="1" dirty="0">
                <a:solidFill>
                  <a:schemeClr val="accent6"/>
                </a:solidFill>
                <a:effectLst>
                  <a:outerShdw blurRad="38100" dist="38100" dir="2700000" algn="tl">
                    <a:srgbClr val="000000">
                      <a:alpha val="43137"/>
                    </a:srgbClr>
                  </a:outerShdw>
                </a:effectLst>
              </a:rPr>
              <a:t>اندازه</a:t>
            </a:r>
            <a:r>
              <a:rPr lang="fa-IR" altLang="en-US" sz="3000" b="1" dirty="0">
                <a:solidFill>
                  <a:srgbClr val="3333FF"/>
                </a:solidFill>
                <a:effectLst>
                  <a:outerShdw blurRad="38100" dist="38100" dir="2700000" algn="tl">
                    <a:srgbClr val="000000">
                      <a:alpha val="43137"/>
                    </a:srgbClr>
                  </a:outerShdw>
                </a:effectLst>
                <a:cs typeface="B Sina" panose="00000700000000000000" pitchFamily="2" charset="-78"/>
              </a:rPr>
              <a:t>	</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4" name="Picture 3" descr="API_Page_40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0651" y="1930400"/>
            <a:ext cx="6869113"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9668933" y="1565805"/>
            <a:ext cx="2223030" cy="500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rPr>
              <a:t>بنظر شما اندازه عارضه وسط عکس چقدر است ؟</a:t>
            </a:r>
          </a:p>
          <a:p>
            <a:pPr algn="justLow"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rPr>
              <a:t>مخروط آتشفشانی که ابعاد آن حدود 2500 متر می باشد</a:t>
            </a:r>
          </a:p>
        </p:txBody>
      </p:sp>
    </p:spTree>
    <p:extLst>
      <p:ext uri="{BB962C8B-B14F-4D97-AF65-F5344CB8AC3E}">
        <p14:creationId xmlns:p14="http://schemas.microsoft.com/office/powerpoint/2010/main" val="12558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Left)">
                                      <p:cBhvr>
                                        <p:cTn id="7" dur="500"/>
                                        <p:tgtEl>
                                          <p:spTgt spid="5">
                                            <p:txEl>
                                              <p:pRg st="0" end="0"/>
                                            </p:txEl>
                                          </p:spTgt>
                                        </p:tgtEl>
                                      </p:cBhvr>
                                    </p:animEffect>
                                  </p:childTnLst>
                                </p:cTn>
                              </p:par>
                            </p:childTnLst>
                          </p:cTn>
                        </p:par>
                        <p:par>
                          <p:cTn id="8" fill="hold" nodeType="afterGroup">
                            <p:stCondLst>
                              <p:cond delay="500"/>
                            </p:stCondLst>
                            <p:childTnLst>
                              <p:par>
                                <p:cTn id="9" presetID="5" presetClass="entr" presetSubtype="5"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down)">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slide(fromLeft)">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980267" y="168276"/>
            <a:ext cx="9025466"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Char char="v"/>
            </a:pPr>
            <a:r>
              <a:rPr lang="fa-IR" altLang="en-US" sz="3000" b="1" dirty="0">
                <a:solidFill>
                  <a:schemeClr val="accent6"/>
                </a:solidFill>
                <a:effectLst>
                  <a:outerShdw blurRad="38100" dist="38100" dir="2700000" algn="tl">
                    <a:srgbClr val="000000">
                      <a:alpha val="43137"/>
                    </a:srgbClr>
                  </a:outerShdw>
                </a:effectLst>
                <a:latin typeface="+mn-lt"/>
                <a:cs typeface="B Sina" panose="00000700000000000000" pitchFamily="2" charset="-78"/>
              </a:rPr>
              <a:t>زمان</a:t>
            </a:r>
            <a:r>
              <a:rPr lang="fa-IR" altLang="en-US" sz="3000" b="1" dirty="0">
                <a:solidFill>
                  <a:srgbClr val="3333FF"/>
                </a:solidFill>
                <a:cs typeface="B Sina" panose="00000700000000000000" pitchFamily="2" charset="-78"/>
              </a:rPr>
              <a:t>		</a:t>
            </a:r>
            <a:endParaRPr lang="en-US" altLang="en-US" sz="3000" b="1" dirty="0">
              <a:solidFill>
                <a:srgbClr val="3333FF"/>
              </a:solidFill>
              <a:latin typeface="Times New Roman" panose="02020603050405020304" pitchFamily="18" charset="0"/>
              <a:cs typeface="B Sina" panose="00000700000000000000" pitchFamily="2" charset="-78"/>
            </a:endParaRPr>
          </a:p>
        </p:txBody>
      </p:sp>
      <p:pic>
        <p:nvPicPr>
          <p:cNvPr id="55300" name="Picture 4" descr="API_Page_42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5500" y="976313"/>
            <a:ext cx="5322888"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0784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60772" y="188650"/>
            <a:ext cx="11513344"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None/>
            </a:pPr>
            <a:r>
              <a:rPr lang="fa-IR" altLang="en-US" sz="3000" b="1" dirty="0">
                <a:solidFill>
                  <a:schemeClr val="accent6"/>
                </a:solidFill>
                <a:effectLst>
                  <a:outerShdw blurRad="38100" dist="38100" dir="2700000" algn="tl">
                    <a:srgbClr val="000000">
                      <a:alpha val="43137"/>
                    </a:srgbClr>
                  </a:outerShdw>
                </a:effectLst>
              </a:rPr>
              <a:t>سیستمهای حمل و نقل</a:t>
            </a:r>
            <a:endParaRPr lang="en-US" altLang="en-US" sz="30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
        <p:nvSpPr>
          <p:cNvPr id="6" name="Rectangle 6"/>
          <p:cNvSpPr>
            <a:spLocks noChangeArrowheads="1"/>
          </p:cNvSpPr>
          <p:nvPr/>
        </p:nvSpPr>
        <p:spPr bwMode="auto">
          <a:xfrm>
            <a:off x="460772" y="1163638"/>
            <a:ext cx="11257095"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lnSpc>
                <a:spcPct val="150000"/>
              </a:lnSpc>
              <a:spcBef>
                <a:spcPct val="0"/>
              </a:spcBef>
              <a:buFont typeface="Arial" panose="020B0604020202020204" pitchFamily="34" charset="0"/>
              <a:buChar char="•"/>
            </a:pPr>
            <a:r>
              <a:rPr lang="fa-IR"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سیستمهای حمل و نقل مانند جاده ، راه آهن ، مسیر آب ، خطوط انتقال نیرو و خطوط لوله با توجه به شکل خطی که دارند قابل شناسائی می باشند</a:t>
            </a:r>
          </a:p>
          <a:p>
            <a:pPr algn="r" rtl="1" eaLnBrk="1" hangingPunct="1">
              <a:lnSpc>
                <a:spcPct val="150000"/>
              </a:lnSpc>
              <a:spcBef>
                <a:spcPct val="0"/>
              </a:spcBef>
              <a:buFont typeface="Arial" panose="020B0604020202020204" pitchFamily="34" charset="0"/>
              <a:buChar char="•"/>
            </a:pPr>
            <a:r>
              <a:rPr lang="fa-IR"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تفاوت عرض و وضعیت دسترسی ها ( بعنوان مثال آزاد را و راه آهن ) تفاوت در شکل ساختاری (پل ها ، برجها ، ایستگاههای پمپاژ ، سدها و بنادر )</a:t>
            </a:r>
          </a:p>
          <a:p>
            <a:pPr algn="r" rtl="1" eaLnBrk="1" hangingPunct="1">
              <a:lnSpc>
                <a:spcPct val="150000"/>
              </a:lnSpc>
              <a:spcBef>
                <a:spcPct val="0"/>
              </a:spcBef>
              <a:buFont typeface="Arial" panose="020B0604020202020204" pitchFamily="34" charset="0"/>
              <a:buChar char="•"/>
            </a:pPr>
            <a:r>
              <a:rPr lang="fa-IR" altLang="en-US" sz="25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خطوط لوله که در زیر زمین قرار گرفته اند معمولاً از لحاظ کنتراست با خاکهای اطراف متفاوت می باشند</a:t>
            </a:r>
          </a:p>
        </p:txBody>
      </p:sp>
    </p:spTree>
    <p:extLst>
      <p:ext uri="{BB962C8B-B14F-4D97-AF65-F5344CB8AC3E}">
        <p14:creationId xmlns:p14="http://schemas.microsoft.com/office/powerpoint/2010/main" val="1873704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6">
                                            <p:txEl>
                                              <p:pRg st="0" end="0"/>
                                            </p:txEl>
                                          </p:spTgt>
                                        </p:tgtEl>
                                        <p:attrNameLst>
                                          <p:attrName>ppt_x</p:attrName>
                                        </p:attrNameLst>
                                      </p:cBhvr>
                                    </p:anim>
                                    <p:anim from="0" to="-1.0" calcmode="lin" valueType="num">
                                      <p:cBhvr>
                                        <p:cTn id="8" dur="200" decel="50000" autoRev="1" fill="hold">
                                          <p:stCondLst>
                                            <p:cond delay="600"/>
                                          </p:stCondLst>
                                        </p:cTn>
                                        <p:tgtEl>
                                          <p:spTgt spid="6">
                                            <p:txEl>
                                              <p:pRg st="0" end="0"/>
                                            </p:txEl>
                                          </p:spTgt>
                                        </p:tgtEl>
                                        <p:attrNameLst>
                                          <p:attrName>xshear</p:attrName>
                                        </p:attrNameLst>
                                      </p:cBhvr>
                                    </p:anim>
                                    <p:animScale>
                                      <p:cBhvr>
                                        <p:cTn id="9" dur="200" decel="100000" autoRev="1" fill="hold">
                                          <p:stCondLst>
                                            <p:cond delay="600"/>
                                          </p:stCondLst>
                                        </p:cTn>
                                        <p:tgtEl>
                                          <p:spTgt spid="6">
                                            <p:txEl>
                                              <p:pRg st="0" end="0"/>
                                            </p:txEl>
                                          </p:spTgt>
                                        </p:tgtEl>
                                      </p:cBhvr>
                                      <p:from x="100000" y="100000"/>
                                      <p:to x="80000" y="100000"/>
                                    </p:animScale>
                                    <p:anim by="(#ppt_h/3+#ppt_w*0.1)" calcmode="lin" valueType="num">
                                      <p:cBhvr additive="sum">
                                        <p:cTn id="10" dur="200" decel="100000" autoRev="1" fill="hold">
                                          <p:stCondLst>
                                            <p:cond delay="600"/>
                                          </p:stCondLst>
                                        </p:cTn>
                                        <p:tgtEl>
                                          <p:spTgt spid="6">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6">
                                            <p:txEl>
                                              <p:pRg st="1" end="1"/>
                                            </p:txEl>
                                          </p:spTgt>
                                        </p:tgtEl>
                                        <p:attrNameLst>
                                          <p:attrName>ppt_x</p:attrName>
                                        </p:attrNameLst>
                                      </p:cBhvr>
                                    </p:anim>
                                    <p:anim from="0" to="-1.0" calcmode="lin" valueType="num">
                                      <p:cBhvr>
                                        <p:cTn id="16" dur="200" decel="50000" autoRev="1" fill="hold">
                                          <p:stCondLst>
                                            <p:cond delay="600"/>
                                          </p:stCondLst>
                                        </p:cTn>
                                        <p:tgtEl>
                                          <p:spTgt spid="6">
                                            <p:txEl>
                                              <p:pRg st="1" end="1"/>
                                            </p:txEl>
                                          </p:spTgt>
                                        </p:tgtEl>
                                        <p:attrNameLst>
                                          <p:attrName>xshear</p:attrName>
                                        </p:attrNameLst>
                                      </p:cBhvr>
                                    </p:anim>
                                    <p:animScale>
                                      <p:cBhvr>
                                        <p:cTn id="17" dur="200" decel="100000" autoRev="1" fill="hold">
                                          <p:stCondLst>
                                            <p:cond delay="600"/>
                                          </p:stCondLst>
                                        </p:cTn>
                                        <p:tgtEl>
                                          <p:spTgt spid="6">
                                            <p:txEl>
                                              <p:pRg st="1" end="1"/>
                                            </p:txEl>
                                          </p:spTgt>
                                        </p:tgtEl>
                                      </p:cBhvr>
                                      <p:from x="100000" y="100000"/>
                                      <p:to x="80000" y="100000"/>
                                    </p:animScale>
                                    <p:anim by="(#ppt_h/3+#ppt_w*0.1)" calcmode="lin" valueType="num">
                                      <p:cBhvr additive="sum">
                                        <p:cTn id="18" dur="200" decel="100000" autoRev="1" fill="hold">
                                          <p:stCondLst>
                                            <p:cond delay="600"/>
                                          </p:stCondLst>
                                        </p:cTn>
                                        <p:tgtEl>
                                          <p:spTgt spid="6">
                                            <p:txEl>
                                              <p:pRg st="1" end="1"/>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6">
                                            <p:txEl>
                                              <p:pRg st="2" end="2"/>
                                            </p:txEl>
                                          </p:spTgt>
                                        </p:tgtEl>
                                        <p:attrNameLst>
                                          <p:attrName>ppt_x</p:attrName>
                                        </p:attrNameLst>
                                      </p:cBhvr>
                                    </p:anim>
                                    <p:anim from="0" to="-1.0" calcmode="lin" valueType="num">
                                      <p:cBhvr>
                                        <p:cTn id="24" dur="200" decel="50000" autoRev="1" fill="hold">
                                          <p:stCondLst>
                                            <p:cond delay="600"/>
                                          </p:stCondLst>
                                        </p:cTn>
                                        <p:tgtEl>
                                          <p:spTgt spid="6">
                                            <p:txEl>
                                              <p:pRg st="2" end="2"/>
                                            </p:txEl>
                                          </p:spTgt>
                                        </p:tgtEl>
                                        <p:attrNameLst>
                                          <p:attrName>xshear</p:attrName>
                                        </p:attrNameLst>
                                      </p:cBhvr>
                                    </p:anim>
                                    <p:animScale>
                                      <p:cBhvr>
                                        <p:cTn id="25" dur="200" decel="100000" autoRev="1" fill="hold">
                                          <p:stCondLst>
                                            <p:cond delay="600"/>
                                          </p:stCondLst>
                                        </p:cTn>
                                        <p:tgtEl>
                                          <p:spTgt spid="6">
                                            <p:txEl>
                                              <p:pRg st="2" end="2"/>
                                            </p:txEl>
                                          </p:spTgt>
                                        </p:tgtEl>
                                      </p:cBhvr>
                                      <p:from x="100000" y="100000"/>
                                      <p:to x="80000" y="100000"/>
                                    </p:animScale>
                                    <p:anim by="(#ppt_h/3+#ppt_w*0.1)" calcmode="lin" valueType="num">
                                      <p:cBhvr additive="sum">
                                        <p:cTn id="26" dur="200" decel="100000" autoRev="1" fill="hold">
                                          <p:stCondLst>
                                            <p:cond delay="600"/>
                                          </p:stCondLst>
                                        </p:cTn>
                                        <p:tgtEl>
                                          <p:spTgt spid="6">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3645430" y="387881"/>
            <a:ext cx="8059737" cy="609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شکل و چینش ساختمانها ، ساختمان کارخانه و سازمانها و مراکز تجاری و مسکونی و دیگر زمینهای مرتبط در عکس بزرگ مقیاس قابل تشخیص می باشند.</a:t>
            </a:r>
          </a:p>
          <a:p>
            <a:pPr algn="r"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شکل شبکه زهکشی </a:t>
            </a:r>
          </a:p>
          <a:p>
            <a:pPr algn="r" rtl="1" eaLnBrk="1" hangingPunct="1">
              <a:lnSpc>
                <a:spcPct val="150000"/>
              </a:lnSpc>
              <a:spcBef>
                <a:spcPct val="0"/>
              </a:spcBef>
              <a:buFont typeface="Arial" panose="020B0604020202020204" pitchFamily="34" charset="0"/>
              <a:buChar char="•"/>
            </a:pP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انباشت </a:t>
            </a: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سنگ های معدنی در محل معادن</a:t>
            </a:r>
          </a:p>
          <a:p>
            <a:pPr algn="r"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تشخیص  معادن روباز و تخمین میزان برداشت</a:t>
            </a:r>
          </a:p>
          <a:p>
            <a:pPr algn="r"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تشخیص  معادن زیر زمینی </a:t>
            </a:r>
          </a:p>
          <a:p>
            <a:pPr algn="r" rtl="1" eaLnBrk="1" hangingPunct="1">
              <a:lnSpc>
                <a:spcPct val="150000"/>
              </a:lnSpc>
              <a:spcBef>
                <a:spcPct val="0"/>
              </a:spcBef>
              <a:buFont typeface="Arial" panose="020B0604020202020204" pitchFamily="34" charset="0"/>
              <a:buChar char="•"/>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فرسایش خاک </a:t>
            </a:r>
          </a:p>
          <a:p>
            <a:pPr algn="r" rtl="1" eaLnBrk="1" hangingPunct="1">
              <a:lnSpc>
                <a:spcPct val="150000"/>
              </a:lnSpc>
              <a:spcBef>
                <a:spcPct val="0"/>
              </a:spcBef>
              <a:buFont typeface="Arial" panose="020B0604020202020204" pitchFamily="34" charset="0"/>
              <a:buChar char="•"/>
            </a:pP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کنتراست </a:t>
            </a: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گیاهان و خاک </a:t>
            </a:r>
          </a:p>
          <a:p>
            <a:pPr algn="r" rtl="1" eaLnBrk="1" hangingPunct="1">
              <a:lnSpc>
                <a:spcPct val="150000"/>
              </a:lnSpc>
              <a:spcBef>
                <a:spcPct val="0"/>
              </a:spcBef>
              <a:buFont typeface="Arial" panose="020B0604020202020204" pitchFamily="34" charset="0"/>
              <a:buChar char="•"/>
            </a:pP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انعکاس </a:t>
            </a: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عوارض خاص (مانند سقفهای ایزوگام نسبت به سقفهای آسفالت</a:t>
            </a:r>
            <a:r>
              <a:rPr lang="fa-IR" altLang="en-US" sz="24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a:t>
            </a:r>
            <a:endPar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p:txBody>
      </p:sp>
    </p:spTree>
    <p:extLst>
      <p:ext uri="{BB962C8B-B14F-4D97-AF65-F5344CB8AC3E}">
        <p14:creationId xmlns:p14="http://schemas.microsoft.com/office/powerpoint/2010/main" val="2355277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6">
                                            <p:txEl>
                                              <p:pRg st="0" end="0"/>
                                            </p:txEl>
                                          </p:spTgt>
                                        </p:tgtEl>
                                        <p:attrNameLst>
                                          <p:attrName>ppt_x</p:attrName>
                                        </p:attrNameLst>
                                      </p:cBhvr>
                                    </p:anim>
                                    <p:anim from="0" to="-1.0" calcmode="lin" valueType="num">
                                      <p:cBhvr>
                                        <p:cTn id="8" dur="200" decel="50000" autoRev="1" fill="hold">
                                          <p:stCondLst>
                                            <p:cond delay="600"/>
                                          </p:stCondLst>
                                        </p:cTn>
                                        <p:tgtEl>
                                          <p:spTgt spid="6">
                                            <p:txEl>
                                              <p:pRg st="0" end="0"/>
                                            </p:txEl>
                                          </p:spTgt>
                                        </p:tgtEl>
                                        <p:attrNameLst>
                                          <p:attrName>xshear</p:attrName>
                                        </p:attrNameLst>
                                      </p:cBhvr>
                                    </p:anim>
                                    <p:animScale>
                                      <p:cBhvr>
                                        <p:cTn id="9" dur="200" decel="100000" autoRev="1" fill="hold">
                                          <p:stCondLst>
                                            <p:cond delay="600"/>
                                          </p:stCondLst>
                                        </p:cTn>
                                        <p:tgtEl>
                                          <p:spTgt spid="6">
                                            <p:txEl>
                                              <p:pRg st="0" end="0"/>
                                            </p:txEl>
                                          </p:spTgt>
                                        </p:tgtEl>
                                      </p:cBhvr>
                                      <p:from x="100000" y="100000"/>
                                      <p:to x="80000" y="100000"/>
                                    </p:animScale>
                                    <p:anim by="(#ppt_h/3+#ppt_w*0.1)" calcmode="lin" valueType="num">
                                      <p:cBhvr additive="sum">
                                        <p:cTn id="10" dur="200" decel="100000" autoRev="1" fill="hold">
                                          <p:stCondLst>
                                            <p:cond delay="600"/>
                                          </p:stCondLst>
                                        </p:cTn>
                                        <p:tgtEl>
                                          <p:spTgt spid="6">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6">
                                            <p:txEl>
                                              <p:pRg st="1" end="1"/>
                                            </p:txEl>
                                          </p:spTgt>
                                        </p:tgtEl>
                                        <p:attrNameLst>
                                          <p:attrName>ppt_x</p:attrName>
                                        </p:attrNameLst>
                                      </p:cBhvr>
                                    </p:anim>
                                    <p:anim from="0" to="-1.0" calcmode="lin" valueType="num">
                                      <p:cBhvr>
                                        <p:cTn id="16" dur="200" decel="50000" autoRev="1" fill="hold">
                                          <p:stCondLst>
                                            <p:cond delay="600"/>
                                          </p:stCondLst>
                                        </p:cTn>
                                        <p:tgtEl>
                                          <p:spTgt spid="6">
                                            <p:txEl>
                                              <p:pRg st="1" end="1"/>
                                            </p:txEl>
                                          </p:spTgt>
                                        </p:tgtEl>
                                        <p:attrNameLst>
                                          <p:attrName>xshear</p:attrName>
                                        </p:attrNameLst>
                                      </p:cBhvr>
                                    </p:anim>
                                    <p:animScale>
                                      <p:cBhvr>
                                        <p:cTn id="17" dur="200" decel="100000" autoRev="1" fill="hold">
                                          <p:stCondLst>
                                            <p:cond delay="600"/>
                                          </p:stCondLst>
                                        </p:cTn>
                                        <p:tgtEl>
                                          <p:spTgt spid="6">
                                            <p:txEl>
                                              <p:pRg st="1" end="1"/>
                                            </p:txEl>
                                          </p:spTgt>
                                        </p:tgtEl>
                                      </p:cBhvr>
                                      <p:from x="100000" y="100000"/>
                                      <p:to x="80000" y="100000"/>
                                    </p:animScale>
                                    <p:anim by="(#ppt_h/3+#ppt_w*0.1)" calcmode="lin" valueType="num">
                                      <p:cBhvr additive="sum">
                                        <p:cTn id="18" dur="200" decel="100000" autoRev="1" fill="hold">
                                          <p:stCondLst>
                                            <p:cond delay="600"/>
                                          </p:stCondLst>
                                        </p:cTn>
                                        <p:tgtEl>
                                          <p:spTgt spid="6">
                                            <p:txEl>
                                              <p:pRg st="1" end="1"/>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6">
                                            <p:txEl>
                                              <p:pRg st="2" end="2"/>
                                            </p:txEl>
                                          </p:spTgt>
                                        </p:tgtEl>
                                        <p:attrNameLst>
                                          <p:attrName>ppt_x</p:attrName>
                                        </p:attrNameLst>
                                      </p:cBhvr>
                                    </p:anim>
                                    <p:anim from="0" to="-1.0" calcmode="lin" valueType="num">
                                      <p:cBhvr>
                                        <p:cTn id="24" dur="200" decel="50000" autoRev="1" fill="hold">
                                          <p:stCondLst>
                                            <p:cond delay="600"/>
                                          </p:stCondLst>
                                        </p:cTn>
                                        <p:tgtEl>
                                          <p:spTgt spid="6">
                                            <p:txEl>
                                              <p:pRg st="2" end="2"/>
                                            </p:txEl>
                                          </p:spTgt>
                                        </p:tgtEl>
                                        <p:attrNameLst>
                                          <p:attrName>xshear</p:attrName>
                                        </p:attrNameLst>
                                      </p:cBhvr>
                                    </p:anim>
                                    <p:animScale>
                                      <p:cBhvr>
                                        <p:cTn id="25" dur="200" decel="100000" autoRev="1" fill="hold">
                                          <p:stCondLst>
                                            <p:cond delay="600"/>
                                          </p:stCondLst>
                                        </p:cTn>
                                        <p:tgtEl>
                                          <p:spTgt spid="6">
                                            <p:txEl>
                                              <p:pRg st="2" end="2"/>
                                            </p:txEl>
                                          </p:spTgt>
                                        </p:tgtEl>
                                      </p:cBhvr>
                                      <p:from x="100000" y="100000"/>
                                      <p:to x="80000" y="100000"/>
                                    </p:animScale>
                                    <p:anim by="(#ppt_h/3+#ppt_w*0.1)" calcmode="lin" valueType="num">
                                      <p:cBhvr additive="sum">
                                        <p:cTn id="26" dur="200" decel="100000" autoRev="1" fill="hold">
                                          <p:stCondLst>
                                            <p:cond delay="600"/>
                                          </p:stCondLst>
                                        </p:cTn>
                                        <p:tgtEl>
                                          <p:spTgt spid="6">
                                            <p:txEl>
                                              <p:pRg st="2" end="2"/>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from="(-#ppt_w/2)" to="(#ppt_x)" calcmode="lin" valueType="num">
                                      <p:cBhvr>
                                        <p:cTn id="31" dur="600" fill="hold">
                                          <p:stCondLst>
                                            <p:cond delay="0"/>
                                          </p:stCondLst>
                                        </p:cTn>
                                        <p:tgtEl>
                                          <p:spTgt spid="6">
                                            <p:txEl>
                                              <p:pRg st="3" end="3"/>
                                            </p:txEl>
                                          </p:spTgt>
                                        </p:tgtEl>
                                        <p:attrNameLst>
                                          <p:attrName>ppt_x</p:attrName>
                                        </p:attrNameLst>
                                      </p:cBhvr>
                                    </p:anim>
                                    <p:anim from="0" to="-1.0" calcmode="lin" valueType="num">
                                      <p:cBhvr>
                                        <p:cTn id="32" dur="200" decel="50000" autoRev="1" fill="hold">
                                          <p:stCondLst>
                                            <p:cond delay="600"/>
                                          </p:stCondLst>
                                        </p:cTn>
                                        <p:tgtEl>
                                          <p:spTgt spid="6">
                                            <p:txEl>
                                              <p:pRg st="3" end="3"/>
                                            </p:txEl>
                                          </p:spTgt>
                                        </p:tgtEl>
                                        <p:attrNameLst>
                                          <p:attrName>xshear</p:attrName>
                                        </p:attrNameLst>
                                      </p:cBhvr>
                                    </p:anim>
                                    <p:animScale>
                                      <p:cBhvr>
                                        <p:cTn id="33" dur="200" decel="100000" autoRev="1" fill="hold">
                                          <p:stCondLst>
                                            <p:cond delay="600"/>
                                          </p:stCondLst>
                                        </p:cTn>
                                        <p:tgtEl>
                                          <p:spTgt spid="6">
                                            <p:txEl>
                                              <p:pRg st="3" end="3"/>
                                            </p:txEl>
                                          </p:spTgt>
                                        </p:tgtEl>
                                      </p:cBhvr>
                                      <p:from x="100000" y="100000"/>
                                      <p:to x="80000" y="100000"/>
                                    </p:animScale>
                                    <p:anim by="(#ppt_h/3+#ppt_w*0.1)" calcmode="lin" valueType="num">
                                      <p:cBhvr additive="sum">
                                        <p:cTn id="34" dur="200" decel="100000" autoRev="1" fill="hold">
                                          <p:stCondLst>
                                            <p:cond delay="600"/>
                                          </p:stCondLst>
                                        </p:cTn>
                                        <p:tgtEl>
                                          <p:spTgt spid="6">
                                            <p:txEl>
                                              <p:pRg st="3" end="3"/>
                                            </p:txEl>
                                          </p:spTgt>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from="(-#ppt_w/2)" to="(#ppt_x)" calcmode="lin" valueType="num">
                                      <p:cBhvr>
                                        <p:cTn id="39" dur="600" fill="hold">
                                          <p:stCondLst>
                                            <p:cond delay="0"/>
                                          </p:stCondLst>
                                        </p:cTn>
                                        <p:tgtEl>
                                          <p:spTgt spid="6">
                                            <p:txEl>
                                              <p:pRg st="4" end="4"/>
                                            </p:txEl>
                                          </p:spTgt>
                                        </p:tgtEl>
                                        <p:attrNameLst>
                                          <p:attrName>ppt_x</p:attrName>
                                        </p:attrNameLst>
                                      </p:cBhvr>
                                    </p:anim>
                                    <p:anim from="0" to="-1.0" calcmode="lin" valueType="num">
                                      <p:cBhvr>
                                        <p:cTn id="40" dur="200" decel="50000" autoRev="1" fill="hold">
                                          <p:stCondLst>
                                            <p:cond delay="600"/>
                                          </p:stCondLst>
                                        </p:cTn>
                                        <p:tgtEl>
                                          <p:spTgt spid="6">
                                            <p:txEl>
                                              <p:pRg st="4" end="4"/>
                                            </p:txEl>
                                          </p:spTgt>
                                        </p:tgtEl>
                                        <p:attrNameLst>
                                          <p:attrName>xshear</p:attrName>
                                        </p:attrNameLst>
                                      </p:cBhvr>
                                    </p:anim>
                                    <p:animScale>
                                      <p:cBhvr>
                                        <p:cTn id="41" dur="200" decel="100000" autoRev="1" fill="hold">
                                          <p:stCondLst>
                                            <p:cond delay="600"/>
                                          </p:stCondLst>
                                        </p:cTn>
                                        <p:tgtEl>
                                          <p:spTgt spid="6">
                                            <p:txEl>
                                              <p:pRg st="4" end="4"/>
                                            </p:txEl>
                                          </p:spTgt>
                                        </p:tgtEl>
                                      </p:cBhvr>
                                      <p:from x="100000" y="100000"/>
                                      <p:to x="80000" y="100000"/>
                                    </p:animScale>
                                    <p:anim by="(#ppt_h/3+#ppt_w*0.1)" calcmode="lin" valueType="num">
                                      <p:cBhvr additive="sum">
                                        <p:cTn id="42" dur="200" decel="100000" autoRev="1" fill="hold">
                                          <p:stCondLst>
                                            <p:cond delay="600"/>
                                          </p:stCondLst>
                                        </p:cTn>
                                        <p:tgtEl>
                                          <p:spTgt spid="6">
                                            <p:txEl>
                                              <p:pRg st="4" end="4"/>
                                            </p:txEl>
                                          </p:spTgt>
                                        </p:tgtEl>
                                        <p:attrNameLst>
                                          <p:attrName>ppt_x</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from="(-#ppt_w/2)" to="(#ppt_x)" calcmode="lin" valueType="num">
                                      <p:cBhvr>
                                        <p:cTn id="47" dur="600" fill="hold">
                                          <p:stCondLst>
                                            <p:cond delay="0"/>
                                          </p:stCondLst>
                                        </p:cTn>
                                        <p:tgtEl>
                                          <p:spTgt spid="6">
                                            <p:txEl>
                                              <p:pRg st="5" end="5"/>
                                            </p:txEl>
                                          </p:spTgt>
                                        </p:tgtEl>
                                        <p:attrNameLst>
                                          <p:attrName>ppt_x</p:attrName>
                                        </p:attrNameLst>
                                      </p:cBhvr>
                                    </p:anim>
                                    <p:anim from="0" to="-1.0" calcmode="lin" valueType="num">
                                      <p:cBhvr>
                                        <p:cTn id="48" dur="200" decel="50000" autoRev="1" fill="hold">
                                          <p:stCondLst>
                                            <p:cond delay="600"/>
                                          </p:stCondLst>
                                        </p:cTn>
                                        <p:tgtEl>
                                          <p:spTgt spid="6">
                                            <p:txEl>
                                              <p:pRg st="5" end="5"/>
                                            </p:txEl>
                                          </p:spTgt>
                                        </p:tgtEl>
                                        <p:attrNameLst>
                                          <p:attrName>xshear</p:attrName>
                                        </p:attrNameLst>
                                      </p:cBhvr>
                                    </p:anim>
                                    <p:animScale>
                                      <p:cBhvr>
                                        <p:cTn id="49" dur="200" decel="100000" autoRev="1" fill="hold">
                                          <p:stCondLst>
                                            <p:cond delay="600"/>
                                          </p:stCondLst>
                                        </p:cTn>
                                        <p:tgtEl>
                                          <p:spTgt spid="6">
                                            <p:txEl>
                                              <p:pRg st="5" end="5"/>
                                            </p:txEl>
                                          </p:spTgt>
                                        </p:tgtEl>
                                      </p:cBhvr>
                                      <p:from x="100000" y="100000"/>
                                      <p:to x="80000" y="100000"/>
                                    </p:animScale>
                                    <p:anim by="(#ppt_h/3+#ppt_w*0.1)" calcmode="lin" valueType="num">
                                      <p:cBhvr additive="sum">
                                        <p:cTn id="50" dur="200" decel="100000" autoRev="1" fill="hold">
                                          <p:stCondLst>
                                            <p:cond delay="600"/>
                                          </p:stCondLst>
                                        </p:cTn>
                                        <p:tgtEl>
                                          <p:spTgt spid="6">
                                            <p:txEl>
                                              <p:pRg st="5" end="5"/>
                                            </p:txEl>
                                          </p:spTgt>
                                        </p:tgtEl>
                                        <p:attrNameLst>
                                          <p:attrName>ppt_x</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 from="(-#ppt_w/2)" to="(#ppt_x)" calcmode="lin" valueType="num">
                                      <p:cBhvr>
                                        <p:cTn id="55" dur="600" fill="hold">
                                          <p:stCondLst>
                                            <p:cond delay="0"/>
                                          </p:stCondLst>
                                        </p:cTn>
                                        <p:tgtEl>
                                          <p:spTgt spid="6">
                                            <p:txEl>
                                              <p:pRg st="6" end="6"/>
                                            </p:txEl>
                                          </p:spTgt>
                                        </p:tgtEl>
                                        <p:attrNameLst>
                                          <p:attrName>ppt_x</p:attrName>
                                        </p:attrNameLst>
                                      </p:cBhvr>
                                    </p:anim>
                                    <p:anim from="0" to="-1.0" calcmode="lin" valueType="num">
                                      <p:cBhvr>
                                        <p:cTn id="56" dur="200" decel="50000" autoRev="1" fill="hold">
                                          <p:stCondLst>
                                            <p:cond delay="600"/>
                                          </p:stCondLst>
                                        </p:cTn>
                                        <p:tgtEl>
                                          <p:spTgt spid="6">
                                            <p:txEl>
                                              <p:pRg st="6" end="6"/>
                                            </p:txEl>
                                          </p:spTgt>
                                        </p:tgtEl>
                                        <p:attrNameLst>
                                          <p:attrName>xshear</p:attrName>
                                        </p:attrNameLst>
                                      </p:cBhvr>
                                    </p:anim>
                                    <p:animScale>
                                      <p:cBhvr>
                                        <p:cTn id="57" dur="200" decel="100000" autoRev="1" fill="hold">
                                          <p:stCondLst>
                                            <p:cond delay="600"/>
                                          </p:stCondLst>
                                        </p:cTn>
                                        <p:tgtEl>
                                          <p:spTgt spid="6">
                                            <p:txEl>
                                              <p:pRg st="6" end="6"/>
                                            </p:txEl>
                                          </p:spTgt>
                                        </p:tgtEl>
                                      </p:cBhvr>
                                      <p:from x="100000" y="100000"/>
                                      <p:to x="80000" y="100000"/>
                                    </p:animScale>
                                    <p:anim by="(#ppt_h/3+#ppt_w*0.1)" calcmode="lin" valueType="num">
                                      <p:cBhvr additive="sum">
                                        <p:cTn id="58" dur="200" decel="100000" autoRev="1" fill="hold">
                                          <p:stCondLst>
                                            <p:cond delay="600"/>
                                          </p:stCondLst>
                                        </p:cTn>
                                        <p:tgtEl>
                                          <p:spTgt spid="6">
                                            <p:txEl>
                                              <p:pRg st="6" end="6"/>
                                            </p:txEl>
                                          </p:spTgt>
                                        </p:tgtEl>
                                        <p:attrNameLst>
                                          <p:attrName>ppt_x</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 from="(-#ppt_w/2)" to="(#ppt_x)" calcmode="lin" valueType="num">
                                      <p:cBhvr>
                                        <p:cTn id="63" dur="600" fill="hold">
                                          <p:stCondLst>
                                            <p:cond delay="0"/>
                                          </p:stCondLst>
                                        </p:cTn>
                                        <p:tgtEl>
                                          <p:spTgt spid="6">
                                            <p:txEl>
                                              <p:pRg st="7" end="7"/>
                                            </p:txEl>
                                          </p:spTgt>
                                        </p:tgtEl>
                                        <p:attrNameLst>
                                          <p:attrName>ppt_x</p:attrName>
                                        </p:attrNameLst>
                                      </p:cBhvr>
                                    </p:anim>
                                    <p:anim from="0" to="-1.0" calcmode="lin" valueType="num">
                                      <p:cBhvr>
                                        <p:cTn id="64" dur="200" decel="50000" autoRev="1" fill="hold">
                                          <p:stCondLst>
                                            <p:cond delay="600"/>
                                          </p:stCondLst>
                                        </p:cTn>
                                        <p:tgtEl>
                                          <p:spTgt spid="6">
                                            <p:txEl>
                                              <p:pRg st="7" end="7"/>
                                            </p:txEl>
                                          </p:spTgt>
                                        </p:tgtEl>
                                        <p:attrNameLst>
                                          <p:attrName>xshear</p:attrName>
                                        </p:attrNameLst>
                                      </p:cBhvr>
                                    </p:anim>
                                    <p:animScale>
                                      <p:cBhvr>
                                        <p:cTn id="65" dur="200" decel="100000" autoRev="1" fill="hold">
                                          <p:stCondLst>
                                            <p:cond delay="600"/>
                                          </p:stCondLst>
                                        </p:cTn>
                                        <p:tgtEl>
                                          <p:spTgt spid="6">
                                            <p:txEl>
                                              <p:pRg st="7" end="7"/>
                                            </p:txEl>
                                          </p:spTgt>
                                        </p:tgtEl>
                                      </p:cBhvr>
                                      <p:from x="100000" y="100000"/>
                                      <p:to x="80000" y="100000"/>
                                    </p:animScale>
                                    <p:anim by="(#ppt_h/3+#ppt_w*0.1)" calcmode="lin" valueType="num">
                                      <p:cBhvr additive="sum">
                                        <p:cTn id="66" dur="200" decel="100000" autoRev="1" fill="hold">
                                          <p:stCondLst>
                                            <p:cond delay="600"/>
                                          </p:stCondLst>
                                        </p:cTn>
                                        <p:tgtEl>
                                          <p:spTgt spid="6">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026400" y="254001"/>
            <a:ext cx="4013200" cy="643466"/>
          </a:xfrm>
        </p:spPr>
        <p:txBody>
          <a:bodyPr>
            <a:normAutofit/>
          </a:bodyPr>
          <a:lstStyle/>
          <a:p>
            <a:pPr marL="342900" indent="-342900" algn="r" rtl="1">
              <a:buFont typeface="Wingdings" panose="05000000000000000000" pitchFamily="2" charset="2"/>
              <a:buChar char="v"/>
            </a:pPr>
            <a:r>
              <a:rPr lang="fa-IR" b="1" dirty="0" smtClean="0">
                <a:solidFill>
                  <a:schemeClr val="accent6"/>
                </a:solidFill>
                <a:effectLst>
                  <a:outerShdw blurRad="38100" dist="38100" dir="2700000" algn="tl">
                    <a:srgbClr val="000000">
                      <a:alpha val="43137"/>
                    </a:srgbClr>
                  </a:outerShdw>
                </a:effectLst>
              </a:rPr>
              <a:t>چینش و نوع ساختمانهای کارخانه</a:t>
            </a:r>
            <a:endParaRPr lang="fa-IR"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32" y="897467"/>
            <a:ext cx="9391650" cy="5312833"/>
          </a:xfrm>
          <a:prstGeom prst="rect">
            <a:avLst/>
          </a:prstGeom>
        </p:spPr>
      </p:pic>
    </p:spTree>
    <p:extLst>
      <p:ext uri="{BB962C8B-B14F-4D97-AF65-F5344CB8AC3E}">
        <p14:creationId xmlns:p14="http://schemas.microsoft.com/office/powerpoint/2010/main" val="1666058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i="1" dirty="0">
                <a:solidFill>
                  <a:schemeClr val="accent6"/>
                </a:solidFill>
                <a:effectLst>
                  <a:outerShdw blurRad="38100" dist="38100" dir="2700000" algn="tl">
                    <a:srgbClr val="000000">
                      <a:alpha val="43137"/>
                    </a:srgbClr>
                  </a:outerShdw>
                </a:effectLst>
              </a:rPr>
              <a:t>Various types of aerial photographs</a:t>
            </a:r>
            <a:endParaRPr lang="fa-IR" sz="2800" b="1" dirty="0">
              <a:solidFill>
                <a:schemeClr val="accent6"/>
              </a:solidFill>
              <a:effectLst>
                <a:outerShdw blurRad="38100" dist="38100" dir="2700000" algn="tl">
                  <a:srgbClr val="000000">
                    <a:alpha val="43137"/>
                  </a:srgbClr>
                </a:outerShdw>
              </a:effectLst>
            </a:endParaRPr>
          </a:p>
        </p:txBody>
      </p:sp>
      <p:pic>
        <p:nvPicPr>
          <p:cNvPr id="5" name="Picture 2" descr="http://content.answcdn.com/main/content/img/McGrawHill/Aviation/f0014-02.gif"/>
          <p:cNvPicPr>
            <a:picLocks noGrp="1" noChangeAspect="1" noChangeArrowheads="1"/>
          </p:cNvPicPr>
          <p:nvPr>
            <p:ph idx="1"/>
          </p:nvPr>
        </p:nvPicPr>
        <p:blipFill>
          <a:blip r:embed="rId2"/>
          <a:stretch>
            <a:fillRect/>
          </a:stretch>
        </p:blipFill>
        <p:spPr bwMode="auto">
          <a:xfrm>
            <a:off x="4057650" y="2466975"/>
            <a:ext cx="4067175" cy="2952750"/>
          </a:xfrm>
          <a:prstGeom prst="rect">
            <a:avLst/>
          </a:prstGeom>
          <a:noFill/>
        </p:spPr>
      </p:pic>
    </p:spTree>
    <p:extLst>
      <p:ext uri="{BB962C8B-B14F-4D97-AF65-F5344CB8AC3E}">
        <p14:creationId xmlns:p14="http://schemas.microsoft.com/office/powerpoint/2010/main" val="142678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66172"/>
            <a:ext cx="11548533" cy="1020761"/>
          </a:xfrm>
        </p:spPr>
        <p:txBody>
          <a:bodyPr>
            <a:normAutofit/>
          </a:bodyPr>
          <a:lstStyle/>
          <a:p>
            <a:pPr marL="457200" indent="-457200" algn="r">
              <a:buFont typeface="Wingdings" panose="05000000000000000000" pitchFamily="2" charset="2"/>
              <a:buChar char="v"/>
            </a:pPr>
            <a:r>
              <a:rPr lang="fa-IR" sz="2800" b="1" dirty="0" smtClean="0">
                <a:solidFill>
                  <a:schemeClr val="accent6"/>
                </a:solidFill>
                <a:effectLst>
                  <a:outerShdw blurRad="38100" dist="38100" dir="2700000" algn="tl">
                    <a:srgbClr val="000000">
                      <a:alpha val="43137"/>
                    </a:srgbClr>
                  </a:outerShdw>
                </a:effectLst>
              </a:rPr>
              <a:t>پهنه ابی پشت سد </a:t>
            </a:r>
            <a:endParaRPr lang="fa-IR" sz="2800" b="1" dirty="0">
              <a:solidFill>
                <a:schemeClr val="accent6"/>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1691043"/>
            <a:ext cx="11548533" cy="4933950"/>
          </a:xfrm>
          <a:prstGeom prst="rect">
            <a:avLst/>
          </a:prstGeom>
        </p:spPr>
      </p:pic>
    </p:spTree>
    <p:extLst>
      <p:ext uri="{BB962C8B-B14F-4D97-AF65-F5344CB8AC3E}">
        <p14:creationId xmlns:p14="http://schemas.microsoft.com/office/powerpoint/2010/main" val="32633485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0944" y="276947"/>
            <a:ext cx="11554691" cy="699798"/>
          </a:xfrm>
        </p:spPr>
        <p:txBody>
          <a:bodyPr>
            <a:normAutofit/>
          </a:bodyPr>
          <a:lstStyle/>
          <a:p>
            <a:pPr marL="457200" indent="-457200" algn="r">
              <a:buFont typeface="Wingdings" panose="05000000000000000000" pitchFamily="2" charset="2"/>
              <a:buChar char="v"/>
            </a:pPr>
            <a:r>
              <a:rPr lang="fa-IR" sz="2800" b="1" dirty="0" smtClean="0">
                <a:solidFill>
                  <a:schemeClr val="accent6"/>
                </a:solidFill>
                <a:effectLst>
                  <a:outerShdw blurRad="38100" dist="38100" dir="2700000" algn="tl">
                    <a:srgbClr val="000000">
                      <a:alpha val="43137"/>
                    </a:srgbClr>
                  </a:outerShdw>
                </a:effectLst>
              </a:rPr>
              <a:t>الگوی درختان و باغات کیوی در منطقه شمال کشور</a:t>
            </a:r>
            <a:endParaRPr lang="fa-IR" sz="2800" b="1" dirty="0">
              <a:solidFill>
                <a:schemeClr val="accent6"/>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439" y="842930"/>
            <a:ext cx="10390908" cy="5240914"/>
          </a:xfrm>
          <a:prstGeom prst="rect">
            <a:avLst/>
          </a:prstGeom>
        </p:spPr>
      </p:pic>
    </p:spTree>
    <p:extLst>
      <p:ext uri="{BB962C8B-B14F-4D97-AF65-F5344CB8AC3E}">
        <p14:creationId xmlns:p14="http://schemas.microsoft.com/office/powerpoint/2010/main" val="39986376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2"/>
          <p:cNvSpPr txBox="1">
            <a:spLocks noChangeArrowheads="1"/>
          </p:cNvSpPr>
          <p:nvPr/>
        </p:nvSpPr>
        <p:spPr bwMode="auto">
          <a:xfrm>
            <a:off x="8637588" y="219403"/>
            <a:ext cx="328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Char char="v"/>
            </a:pPr>
            <a:r>
              <a:rPr lang="fa-IR" altLang="en-US" sz="2800" b="1" dirty="0">
                <a:solidFill>
                  <a:schemeClr val="accent6"/>
                </a:solidFill>
                <a:effectLst>
                  <a:outerShdw blurRad="38100" dist="38100" dir="2700000" algn="tl">
                    <a:srgbClr val="000000">
                      <a:alpha val="43137"/>
                    </a:srgbClr>
                  </a:outerShdw>
                </a:effectLst>
              </a:rPr>
              <a:t>تشخیص جنگل ها</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
        <p:nvSpPr>
          <p:cNvPr id="5" name="Rectangle 4"/>
          <p:cNvSpPr>
            <a:spLocks noChangeArrowheads="1"/>
          </p:cNvSpPr>
          <p:nvPr/>
        </p:nvSpPr>
        <p:spPr bwMode="auto">
          <a:xfrm>
            <a:off x="882776" y="219403"/>
            <a:ext cx="8478838"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Low" rtl="1" eaLnBrk="1" hangingPunct="1">
              <a:lnSpc>
                <a:spcPct val="200000"/>
              </a:lnSpc>
              <a:spcBef>
                <a:spcPct val="0"/>
              </a:spcBef>
              <a:buFontTx/>
              <a:buNone/>
            </a:pPr>
            <a:r>
              <a:rPr lang="fa-IR" altLang="en-US" sz="2400" dirty="0">
                <a:solidFill>
                  <a:schemeClr val="accent6"/>
                </a:solidFill>
                <a:latin typeface="Times New Roman" panose="02020603050405020304" pitchFamily="18" charset="0"/>
                <a:cs typeface="B Traffic" panose="00000400000000000000" pitchFamily="2" charset="-78"/>
              </a:rPr>
              <a:t>برای تشخیص مشخصات درخت پنج ویژگی آن عبارتند از:</a:t>
            </a:r>
          </a:p>
          <a:p>
            <a:pPr algn="justLow" rtl="1" eaLnBrk="1" hangingPunct="1">
              <a:lnSpc>
                <a:spcPct val="150000"/>
              </a:lnSpc>
              <a:spcBef>
                <a:spcPct val="0"/>
              </a:spcBef>
              <a:buFont typeface="Arial" panose="020B0604020202020204" pitchFamily="34" charset="0"/>
              <a:buChar char="•"/>
            </a:pPr>
            <a:r>
              <a:rPr lang="fa-IR" altLang="en-US" sz="2400" dirty="0">
                <a:solidFill>
                  <a:schemeClr val="accent6"/>
                </a:solidFill>
                <a:latin typeface="Times New Roman" panose="02020603050405020304" pitchFamily="18" charset="0"/>
                <a:cs typeface="B Traffic" panose="00000400000000000000" pitchFamily="2" charset="-78"/>
              </a:rPr>
              <a:t>درختان با مرز شلوغ ویا تو خالی</a:t>
            </a:r>
          </a:p>
          <a:p>
            <a:pPr algn="justLow" rtl="1" eaLnBrk="1" hangingPunct="1">
              <a:lnSpc>
                <a:spcPct val="150000"/>
              </a:lnSpc>
              <a:spcBef>
                <a:spcPct val="0"/>
              </a:spcBef>
              <a:buFont typeface="Arial" panose="020B0604020202020204" pitchFamily="34" charset="0"/>
              <a:buChar char="•"/>
            </a:pPr>
            <a:r>
              <a:rPr lang="fa-IR" altLang="en-US" sz="2400" dirty="0">
                <a:solidFill>
                  <a:schemeClr val="accent6"/>
                </a:solidFill>
                <a:latin typeface="Times New Roman" panose="02020603050405020304" pitchFamily="18" charset="0"/>
                <a:cs typeface="B Traffic" panose="00000400000000000000" pitchFamily="2" charset="-78"/>
              </a:rPr>
              <a:t>درختان با توپوگرافی انبوه</a:t>
            </a:r>
          </a:p>
          <a:p>
            <a:pPr algn="justLow" rtl="1" eaLnBrk="1" hangingPunct="1">
              <a:lnSpc>
                <a:spcPct val="150000"/>
              </a:lnSpc>
              <a:spcBef>
                <a:spcPct val="0"/>
              </a:spcBef>
              <a:buFont typeface="Arial" panose="020B0604020202020204" pitchFamily="34" charset="0"/>
              <a:buChar char="•"/>
            </a:pPr>
            <a:r>
              <a:rPr lang="fa-IR" altLang="en-US" sz="2400" dirty="0">
                <a:solidFill>
                  <a:schemeClr val="accent6"/>
                </a:solidFill>
                <a:latin typeface="Times New Roman" panose="02020603050405020304" pitchFamily="18" charset="0"/>
                <a:cs typeface="B Traffic" panose="00000400000000000000" pitchFamily="2" charset="-78"/>
              </a:rPr>
              <a:t>درختان با </a:t>
            </a:r>
            <a:r>
              <a:rPr lang="en-US" altLang="en-US" sz="2400" dirty="0">
                <a:solidFill>
                  <a:schemeClr val="accent6"/>
                </a:solidFill>
                <a:latin typeface="Times New Roman" panose="02020603050405020304" pitchFamily="18" charset="0"/>
                <a:cs typeface="B Traffic" panose="00000400000000000000" pitchFamily="2" charset="-78"/>
              </a:rPr>
              <a:t>Tone</a:t>
            </a:r>
            <a:r>
              <a:rPr lang="fa-IR" altLang="en-US" sz="2400" dirty="0">
                <a:solidFill>
                  <a:schemeClr val="accent6"/>
                </a:solidFill>
                <a:latin typeface="Times New Roman" panose="02020603050405020304" pitchFamily="18" charset="0"/>
                <a:cs typeface="B Traffic" panose="00000400000000000000" pitchFamily="2" charset="-78"/>
              </a:rPr>
              <a:t> شدید</a:t>
            </a:r>
          </a:p>
          <a:p>
            <a:pPr algn="justLow" rtl="1" eaLnBrk="1" hangingPunct="1">
              <a:lnSpc>
                <a:spcPct val="150000"/>
              </a:lnSpc>
              <a:spcBef>
                <a:spcPct val="0"/>
              </a:spcBef>
              <a:buFont typeface="Arial" panose="020B0604020202020204" pitchFamily="34" charset="0"/>
              <a:buChar char="•"/>
            </a:pPr>
            <a:r>
              <a:rPr lang="fa-IR" altLang="en-US" sz="2400" dirty="0">
                <a:solidFill>
                  <a:schemeClr val="accent6"/>
                </a:solidFill>
                <a:latin typeface="Times New Roman" panose="02020603050405020304" pitchFamily="18" charset="0"/>
                <a:cs typeface="B Traffic" panose="00000400000000000000" pitchFamily="2" charset="-78"/>
              </a:rPr>
              <a:t>درختان شاخه های میله ای</a:t>
            </a:r>
          </a:p>
          <a:p>
            <a:pPr algn="justLow" rtl="1" eaLnBrk="1" hangingPunct="1">
              <a:lnSpc>
                <a:spcPct val="150000"/>
              </a:lnSpc>
              <a:spcBef>
                <a:spcPct val="0"/>
              </a:spcBef>
              <a:buFont typeface="Arial" panose="020B0604020202020204" pitchFamily="34" charset="0"/>
              <a:buChar char="•"/>
            </a:pPr>
            <a:r>
              <a:rPr lang="fa-IR" altLang="en-US" sz="2400" dirty="0">
                <a:solidFill>
                  <a:schemeClr val="accent6"/>
                </a:solidFill>
                <a:latin typeface="Times New Roman" panose="02020603050405020304" pitchFamily="18" charset="0"/>
                <a:cs typeface="B Traffic" panose="00000400000000000000" pitchFamily="2" charset="-78"/>
              </a:rPr>
              <a:t>درختان پهن برگ</a:t>
            </a:r>
          </a:p>
          <a:p>
            <a:pPr algn="justLow" rtl="1" eaLnBrk="1" hangingPunct="1">
              <a:lnSpc>
                <a:spcPct val="150000"/>
              </a:lnSpc>
              <a:spcBef>
                <a:spcPct val="0"/>
              </a:spcBef>
              <a:buFont typeface="Wingdings" panose="05000000000000000000" pitchFamily="2" charset="2"/>
              <a:buChar char="ü"/>
            </a:pPr>
            <a:endParaRPr lang="fa-IR" altLang="en-US" sz="2400" dirty="0">
              <a:solidFill>
                <a:schemeClr val="accent6"/>
              </a:solidFill>
              <a:latin typeface="Times New Roman" panose="02020603050405020304" pitchFamily="18" charset="0"/>
              <a:cs typeface="B Traffic" panose="00000400000000000000" pitchFamily="2" charset="-78"/>
            </a:endParaRPr>
          </a:p>
          <a:p>
            <a:pPr algn="justLow" rtl="1" eaLnBrk="1" hangingPunct="1">
              <a:lnSpc>
                <a:spcPct val="150000"/>
              </a:lnSpc>
              <a:spcBef>
                <a:spcPct val="0"/>
              </a:spcBef>
              <a:buFontTx/>
              <a:buNone/>
            </a:pPr>
            <a:r>
              <a:rPr lang="fa-IR" altLang="en-US" sz="2400" dirty="0">
                <a:solidFill>
                  <a:schemeClr val="accent6"/>
                </a:solidFill>
                <a:latin typeface="Times New Roman" panose="02020603050405020304" pitchFamily="18" charset="0"/>
                <a:cs typeface="B Traffic" panose="00000400000000000000" pitchFamily="2" charset="-78"/>
              </a:rPr>
              <a:t>تشخیص مشخصات درختان در عکسهای بزرگ مقیاس (بزرگتر از1:5000) امکانپذیر می باشد و در عکسها با مقیاس کوچکتر (1:10000 تا 1:15000) جزئیات درختان ادغام شده و شناسائی با کمک ابزارهای برجسته بینی امکانپذیر برای برخی پوششها می باشد</a:t>
            </a:r>
          </a:p>
        </p:txBody>
      </p:sp>
    </p:spTree>
    <p:extLst>
      <p:ext uri="{BB962C8B-B14F-4D97-AF65-F5344CB8AC3E}">
        <p14:creationId xmlns:p14="http://schemas.microsoft.com/office/powerpoint/2010/main" val="343359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lide(fromLeft)">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lide(fromLeft)">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lide(fromLeft)">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slide(fromLeft)">
                                      <p:cBhvr>
                                        <p:cTn id="32" dur="500"/>
                                        <p:tgtEl>
                                          <p:spTgt spid="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slide(fromLeft)">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2"/>
          <p:cNvSpPr txBox="1">
            <a:spLocks noChangeArrowheads="1"/>
          </p:cNvSpPr>
          <p:nvPr/>
        </p:nvSpPr>
        <p:spPr bwMode="auto">
          <a:xfrm>
            <a:off x="8578607" y="225792"/>
            <a:ext cx="32829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Char char="v"/>
            </a:pPr>
            <a:r>
              <a:rPr lang="fa-IR" altLang="en-US" sz="3000" b="1" dirty="0">
                <a:solidFill>
                  <a:schemeClr val="accent6"/>
                </a:solidFill>
                <a:effectLst>
                  <a:outerShdw blurRad="38100" dist="38100" dir="2700000" algn="tl">
                    <a:srgbClr val="000000">
                      <a:alpha val="43137"/>
                    </a:srgbClr>
                  </a:outerShdw>
                </a:effectLst>
              </a:rPr>
              <a:t>تشخیص جنگل ها</a:t>
            </a:r>
            <a:endParaRPr lang="en-US" altLang="en-US" sz="30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pic>
        <p:nvPicPr>
          <p:cNvPr id="75780" name="Picture 5" descr="API_Page_45_Image_0002.jpg"/>
          <p:cNvPicPr>
            <a:picLocks noChangeAspect="1"/>
          </p:cNvPicPr>
          <p:nvPr/>
        </p:nvPicPr>
        <p:blipFill>
          <a:blip r:embed="rId4">
            <a:extLst>
              <a:ext uri="{28A0092B-C50C-407E-A947-70E740481C1C}">
                <a14:useLocalDpi xmlns:a14="http://schemas.microsoft.com/office/drawing/2010/main" val="0"/>
              </a:ext>
            </a:extLst>
          </a:blip>
          <a:srcRect t="14841" b="46494"/>
          <a:stretch>
            <a:fillRect/>
          </a:stretch>
        </p:blipFill>
        <p:spPr bwMode="auto">
          <a:xfrm>
            <a:off x="1766808" y="2455863"/>
            <a:ext cx="787408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2952751" y="1095375"/>
            <a:ext cx="69881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marL="0" indent="0" algn="justLow" rtl="1" eaLnBrk="1" hangingPunct="1">
              <a:lnSpc>
                <a:spcPct val="150000"/>
              </a:lnSpc>
              <a:spcBef>
                <a:spcPct val="0"/>
              </a:spcBef>
              <a:buNone/>
            </a:pPr>
            <a:r>
              <a:rPr lang="fa-IR"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rPr>
              <a:t>سطح مقطع درختان با مرز شلوغ و یا توخالی</a:t>
            </a:r>
          </a:p>
        </p:txBody>
      </p:sp>
      <p:sp>
        <p:nvSpPr>
          <p:cNvPr id="75782" name="Rectangle 8"/>
          <p:cNvSpPr>
            <a:spLocks noChangeArrowheads="1"/>
          </p:cNvSpPr>
          <p:nvPr/>
        </p:nvSpPr>
        <p:spPr bwMode="auto">
          <a:xfrm>
            <a:off x="2027096" y="3711576"/>
            <a:ext cx="13099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ستاره شکل</a:t>
            </a:r>
            <a:endParaRPr lang="en-US"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algn="ctr" eaLnBrk="1" hangingPunct="1">
              <a:spcBef>
                <a:spcPct val="0"/>
              </a:spcBef>
              <a:buFontTx/>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صنوبر</a:t>
            </a: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
        <p:nvSpPr>
          <p:cNvPr id="75783" name="Rectangle 9"/>
          <p:cNvSpPr>
            <a:spLocks noChangeArrowheads="1"/>
          </p:cNvSpPr>
          <p:nvPr/>
        </p:nvSpPr>
        <p:spPr bwMode="auto">
          <a:xfrm>
            <a:off x="4261373" y="3778251"/>
            <a:ext cx="1023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دایره ای</a:t>
            </a:r>
            <a:endParaRPr lang="en-US"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algn="ctr" eaLnBrk="1" hangingPunct="1">
              <a:spcBef>
                <a:spcPct val="0"/>
              </a:spcBef>
              <a:buFontTx/>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شوکران</a:t>
            </a: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
        <p:nvSpPr>
          <p:cNvPr id="75784" name="Rectangle 10"/>
          <p:cNvSpPr>
            <a:spLocks noChangeArrowheads="1"/>
          </p:cNvSpPr>
          <p:nvPr/>
        </p:nvSpPr>
        <p:spPr bwMode="auto">
          <a:xfrm>
            <a:off x="6208714" y="3778251"/>
            <a:ext cx="20542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accent6"/>
                </a:solidFill>
                <a:latin typeface="Times New Roman" panose="02020603050405020304" pitchFamily="18" charset="0"/>
                <a:cs typeface="B Traffic" panose="00000400000000000000" pitchFamily="2" charset="-78"/>
              </a:rPr>
              <a:t>ن</a:t>
            </a: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امنظم</a:t>
            </a:r>
            <a:endParaRPr lang="en-US"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algn="ctr" eaLnBrk="1" hangingPunct="1">
              <a:spcBef>
                <a:spcPct val="0"/>
              </a:spcBef>
              <a:buFontTx/>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درختان با چوب سخت و</a:t>
            </a:r>
          </a:p>
          <a:p>
            <a:pPr algn="ctr" eaLnBrk="1" hangingPunct="1">
              <a:spcBef>
                <a:spcPct val="0"/>
              </a:spcBef>
              <a:buFontTx/>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درختان صدمه دیده </a:t>
            </a: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
        <p:nvSpPr>
          <p:cNvPr id="75785" name="Rectangle 11"/>
          <p:cNvSpPr>
            <a:spLocks noChangeArrowheads="1"/>
          </p:cNvSpPr>
          <p:nvPr/>
        </p:nvSpPr>
        <p:spPr bwMode="auto">
          <a:xfrm>
            <a:off x="8594261" y="3690939"/>
            <a:ext cx="15408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smtClean="0">
                <a:solidFill>
                  <a:schemeClr val="accent6"/>
                </a:solidFill>
                <a:latin typeface="Times New Roman" panose="02020603050405020304" pitchFamily="18" charset="0"/>
                <a:cs typeface="B Traffic" panose="00000400000000000000" pitchFamily="2" charset="-78"/>
              </a:rPr>
              <a:t>ب</a:t>
            </a:r>
            <a:r>
              <a:rPr lang="fa-IR" altLang="en-US" sz="2000" b="1" dirty="0" smtClean="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دون </a:t>
            </a: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ساختار</a:t>
            </a:r>
            <a:endParaRPr lang="en-US"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endParaRPr>
          </a:p>
          <a:p>
            <a:pPr algn="ctr" eaLnBrk="1" hangingPunct="1">
              <a:spcBef>
                <a:spcPct val="0"/>
              </a:spcBef>
              <a:buFontTx/>
              <a:buNone/>
            </a:pPr>
            <a:r>
              <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cs typeface="B Traffic" panose="00000400000000000000" pitchFamily="2" charset="-78"/>
              </a:rPr>
              <a:t>توسکا</a:t>
            </a:r>
            <a:endParaRPr lang="fa-IR" altLang="en-US" sz="20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2074268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2"/>
          <p:cNvSpPr txBox="1">
            <a:spLocks noChangeArrowheads="1"/>
          </p:cNvSpPr>
          <p:nvPr/>
        </p:nvSpPr>
        <p:spPr bwMode="auto">
          <a:xfrm>
            <a:off x="8293101" y="251153"/>
            <a:ext cx="328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r" rtl="1" eaLnBrk="1" hangingPunct="1">
              <a:spcBef>
                <a:spcPct val="50000"/>
              </a:spcBef>
              <a:buClr>
                <a:srgbClr val="FFFF00"/>
              </a:buClr>
              <a:buFont typeface="Wingdings" panose="05000000000000000000" pitchFamily="2" charset="2"/>
              <a:buChar char="v"/>
            </a:pPr>
            <a:r>
              <a:rPr lang="fa-IR" altLang="en-US" sz="2800" b="1" dirty="0">
                <a:solidFill>
                  <a:schemeClr val="accent6"/>
                </a:solidFill>
                <a:effectLst>
                  <a:outerShdw blurRad="38100" dist="38100" dir="2700000" algn="tl">
                    <a:srgbClr val="000000">
                      <a:alpha val="43137"/>
                    </a:srgbClr>
                  </a:outerShdw>
                </a:effectLst>
              </a:rPr>
              <a:t>تشخیص جنگل ها</a:t>
            </a:r>
            <a:endParaRPr lang="en-US" altLang="en-US" sz="2800" b="1" dirty="0">
              <a:solidFill>
                <a:schemeClr val="accent6"/>
              </a:solidFill>
              <a:effectLst>
                <a:outerShdw blurRad="38100" dist="38100" dir="2700000" algn="tl">
                  <a:srgbClr val="000000">
                    <a:alpha val="43137"/>
                  </a:srgbClr>
                </a:outerShdw>
              </a:effectLst>
              <a:latin typeface="Times New Roman" panose="02020603050405020304" pitchFamily="18" charset="0"/>
            </a:endParaRPr>
          </a:p>
        </p:txBody>
      </p:sp>
      <p:pic>
        <p:nvPicPr>
          <p:cNvPr id="78852" name="Picture 5" descr="API_Page_51_Image_00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714" y="1066801"/>
            <a:ext cx="5851525"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3049589" y="1519238"/>
            <a:ext cx="9620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کاج سیاه</a:t>
            </a:r>
            <a:endParaRPr lang="fa-IR" altLang="en-US" sz="2000" dirty="0">
              <a:solidFill>
                <a:schemeClr val="bg1"/>
              </a:solidFill>
              <a:latin typeface="Times New Roman" panose="02020603050405020304" pitchFamily="18" charset="0"/>
            </a:endParaRPr>
          </a:p>
        </p:txBody>
      </p:sp>
      <p:sp>
        <p:nvSpPr>
          <p:cNvPr id="10" name="Rectangle 9"/>
          <p:cNvSpPr>
            <a:spLocks noChangeArrowheads="1"/>
          </p:cNvSpPr>
          <p:nvPr/>
        </p:nvSpPr>
        <p:spPr bwMode="auto">
          <a:xfrm>
            <a:off x="2311400" y="3789363"/>
            <a:ext cx="10429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کاج سفید</a:t>
            </a:r>
            <a:endParaRPr lang="fa-IR" altLang="en-US" sz="2000" dirty="0">
              <a:solidFill>
                <a:schemeClr val="bg1"/>
              </a:solidFill>
              <a:latin typeface="Times New Roman" panose="02020603050405020304" pitchFamily="18" charset="0"/>
            </a:endParaRPr>
          </a:p>
        </p:txBody>
      </p:sp>
      <p:sp>
        <p:nvSpPr>
          <p:cNvPr id="11" name="Rectangle 10"/>
          <p:cNvSpPr>
            <a:spLocks noChangeArrowheads="1"/>
          </p:cNvSpPr>
          <p:nvPr/>
        </p:nvSpPr>
        <p:spPr bwMode="auto">
          <a:xfrm>
            <a:off x="8324850" y="1409700"/>
            <a:ext cx="1609726"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اشنگ</a:t>
            </a:r>
          </a:p>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صنوبر لرزان</a:t>
            </a:r>
            <a:endParaRPr lang="fa-IR" altLang="en-US" sz="2000" dirty="0">
              <a:solidFill>
                <a:schemeClr val="bg1"/>
              </a:solidFill>
              <a:latin typeface="Times New Roman" panose="02020603050405020304" pitchFamily="18" charset="0"/>
            </a:endParaRPr>
          </a:p>
        </p:txBody>
      </p:sp>
      <p:sp>
        <p:nvSpPr>
          <p:cNvPr id="12" name="Rectangle 11"/>
          <p:cNvSpPr>
            <a:spLocks noChangeArrowheads="1"/>
          </p:cNvSpPr>
          <p:nvPr/>
        </p:nvSpPr>
        <p:spPr bwMode="auto">
          <a:xfrm>
            <a:off x="9226551" y="3013075"/>
            <a:ext cx="1131652" cy="706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فان</a:t>
            </a:r>
          </a:p>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غوشه</a:t>
            </a:r>
            <a:endParaRPr lang="fa-IR" altLang="en-US" sz="2000" dirty="0">
              <a:solidFill>
                <a:schemeClr val="bg1"/>
              </a:solidFill>
              <a:latin typeface="Times New Roman" panose="02020603050405020304" pitchFamily="18" charset="0"/>
            </a:endParaRPr>
          </a:p>
        </p:txBody>
      </p:sp>
      <p:sp>
        <p:nvSpPr>
          <p:cNvPr id="13" name="Rectangle 12"/>
          <p:cNvSpPr>
            <a:spLocks noChangeArrowheads="1"/>
          </p:cNvSpPr>
          <p:nvPr/>
        </p:nvSpPr>
        <p:spPr bwMode="auto">
          <a:xfrm>
            <a:off x="5481639" y="2874963"/>
            <a:ext cx="104933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کاج قرمز</a:t>
            </a:r>
            <a:endParaRPr lang="fa-IR" altLang="en-US" sz="2000" dirty="0">
              <a:solidFill>
                <a:schemeClr val="bg1"/>
              </a:solidFill>
              <a:latin typeface="Times New Roman" panose="02020603050405020304" pitchFamily="18" charset="0"/>
            </a:endParaRPr>
          </a:p>
        </p:txBody>
      </p:sp>
      <p:sp>
        <p:nvSpPr>
          <p:cNvPr id="14" name="Rectangle 13"/>
          <p:cNvSpPr>
            <a:spLocks noChangeArrowheads="1"/>
          </p:cNvSpPr>
          <p:nvPr/>
        </p:nvSpPr>
        <p:spPr bwMode="auto">
          <a:xfrm>
            <a:off x="2525714" y="5918200"/>
            <a:ext cx="17430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سرو سفید شرقی</a:t>
            </a:r>
            <a:endParaRPr lang="fa-IR" altLang="en-US" sz="2000" dirty="0">
              <a:solidFill>
                <a:schemeClr val="bg1"/>
              </a:solidFill>
              <a:latin typeface="Times New Roman" panose="02020603050405020304" pitchFamily="18" charset="0"/>
            </a:endParaRPr>
          </a:p>
        </p:txBody>
      </p:sp>
      <p:sp>
        <p:nvSpPr>
          <p:cNvPr id="15" name="Rectangle 14"/>
          <p:cNvSpPr>
            <a:spLocks noChangeArrowheads="1"/>
          </p:cNvSpPr>
          <p:nvPr/>
        </p:nvSpPr>
        <p:spPr bwMode="auto">
          <a:xfrm>
            <a:off x="7735889" y="6143625"/>
            <a:ext cx="1887796"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ctr" eaLnBrk="1" hangingPunct="1">
              <a:spcBef>
                <a:spcPct val="0"/>
              </a:spcBef>
              <a:buFontTx/>
              <a:buNone/>
            </a:pPr>
            <a:r>
              <a:rPr lang="fa-IR" altLang="en-US" sz="2000" dirty="0">
                <a:solidFill>
                  <a:schemeClr val="bg1"/>
                </a:solidFill>
                <a:latin typeface="Times New Roman" panose="02020603050405020304" pitchFamily="18" charset="0"/>
                <a:cs typeface="B Traffic" panose="00000400000000000000" pitchFamily="2" charset="-78"/>
              </a:rPr>
              <a:t>درخت گل حنا</a:t>
            </a:r>
            <a:endParaRPr lang="fa-IR" altLang="en-US" sz="2000"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780158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nodeType="afterGroup">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par>
                          <p:cTn id="12" fill="hold" nodeType="afterGroup">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par>
                          <p:cTn id="16" fill="hold" nodeType="afterGroup">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nodeType="afterGroup">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1000"/>
                                        <p:tgtEl>
                                          <p:spTgt spid="10"/>
                                        </p:tgtEl>
                                      </p:cBhvr>
                                    </p:animEffect>
                                  </p:childTnLst>
                                </p:cTn>
                              </p:par>
                            </p:childTnLst>
                          </p:cTn>
                        </p:par>
                        <p:par>
                          <p:cTn id="24" fill="hold" nodeType="afterGroup">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par>
                          <p:cTn id="28" fill="hold" nodeType="afterGroup">
                            <p:stCondLst>
                              <p:cond delay="6000"/>
                            </p:stCondLst>
                            <p:childTnLst>
                              <p:par>
                                <p:cTn id="29" presetID="21"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1" descr="clip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6548" y="745363"/>
            <a:ext cx="7835900" cy="588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052110" y="130419"/>
            <a:ext cx="8912582" cy="725218"/>
          </a:xfrm>
        </p:spPr>
        <p:txBody>
          <a:bodyPr/>
          <a:lstStyle/>
          <a:p>
            <a:pPr marL="342900" indent="-342900" algn="r">
              <a:buFont typeface="Wingdings" panose="05000000000000000000" pitchFamily="2" charset="2"/>
              <a:buChar char="v"/>
            </a:pPr>
            <a:r>
              <a:rPr lang="fa-IR" b="1" dirty="0" smtClean="0">
                <a:solidFill>
                  <a:schemeClr val="accent6"/>
                </a:solidFill>
              </a:rPr>
              <a:t>تفاوت تن در تشخیص نوع درختان باغات</a:t>
            </a:r>
            <a:endParaRPr lang="fa-IR" b="1" dirty="0">
              <a:solidFill>
                <a:schemeClr val="accent6"/>
              </a:solidFill>
            </a:endParaRPr>
          </a:p>
        </p:txBody>
      </p:sp>
    </p:spTree>
    <p:extLst>
      <p:ext uri="{BB962C8B-B14F-4D97-AF65-F5344CB8AC3E}">
        <p14:creationId xmlns:p14="http://schemas.microsoft.com/office/powerpoint/2010/main" val="37866352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cli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2694" y="964223"/>
            <a:ext cx="7179732"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309248" y="161414"/>
            <a:ext cx="9743268" cy="566191"/>
          </a:xfrm>
        </p:spPr>
        <p:txBody>
          <a:bodyPr/>
          <a:lstStyle/>
          <a:p>
            <a:pPr marL="342900" indent="-342900" algn="r" rtl="1">
              <a:buFont typeface="Wingdings" panose="05000000000000000000" pitchFamily="2" charset="2"/>
              <a:buChar char="v"/>
            </a:pPr>
            <a:r>
              <a:rPr lang="fa-IR" b="1" dirty="0" smtClean="0">
                <a:solidFill>
                  <a:schemeClr val="accent6"/>
                </a:solidFill>
                <a:effectLst>
                  <a:outerShdw blurRad="38100" dist="38100" dir="2700000" algn="tl">
                    <a:srgbClr val="000000">
                      <a:alpha val="43137"/>
                    </a:srgbClr>
                  </a:outerShdw>
                </a:effectLst>
              </a:rPr>
              <a:t>وجود راههای دسترسی در زیر پوشش درخت</a:t>
            </a:r>
            <a:endParaRPr lang="fa-IR" b="1" dirty="0">
              <a:solidFill>
                <a:schemeClr val="accent6"/>
              </a:solidFill>
              <a:effectLst>
                <a:outerShdw blurRad="38100" dist="38100" dir="2700000" algn="tl">
                  <a:srgbClr val="000000">
                    <a:alpha val="43137"/>
                  </a:srgbClr>
                </a:outerShdw>
              </a:effectLst>
            </a:endParaRPr>
          </a:p>
        </p:txBody>
      </p:sp>
      <p:cxnSp>
        <p:nvCxnSpPr>
          <p:cNvPr id="5" name="Straight Arrow Connector 4"/>
          <p:cNvCxnSpPr/>
          <p:nvPr/>
        </p:nvCxnSpPr>
        <p:spPr>
          <a:xfrm flipH="1" flipV="1">
            <a:off x="7491664" y="2149641"/>
            <a:ext cx="4010525" cy="2181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946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3" descr="clip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2154" y="481013"/>
            <a:ext cx="6157912"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490632" y="19348"/>
            <a:ext cx="4389343" cy="461665"/>
          </a:xfrm>
          <a:prstGeom prst="rect">
            <a:avLst/>
          </a:prstGeom>
        </p:spPr>
        <p:txBody>
          <a:bodyPr wrap="none">
            <a:spAutoFit/>
          </a:bodyPr>
          <a:lstStyle/>
          <a:p>
            <a:pPr marL="342900" indent="-342900" algn="r" rtl="1">
              <a:buFont typeface="Wingdings" panose="05000000000000000000" pitchFamily="2" charset="2"/>
              <a:buChar char="v"/>
            </a:pPr>
            <a:r>
              <a:rPr lang="fa-IR" sz="2400" b="1" dirty="0">
                <a:solidFill>
                  <a:schemeClr val="accent6"/>
                </a:solidFill>
                <a:effectLst>
                  <a:outerShdw blurRad="38100" dist="38100" dir="2700000" algn="tl">
                    <a:srgbClr val="000000">
                      <a:alpha val="43137"/>
                    </a:srgbClr>
                  </a:outerShdw>
                </a:effectLst>
              </a:rPr>
              <a:t>تن خاکستری بیشتر دلیل وجود رطوبت</a:t>
            </a:r>
          </a:p>
        </p:txBody>
      </p:sp>
    </p:spTree>
    <p:extLst>
      <p:ext uri="{BB962C8B-B14F-4D97-AF65-F5344CB8AC3E}">
        <p14:creationId xmlns:p14="http://schemas.microsoft.com/office/powerpoint/2010/main" val="15020624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3" descr="clip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4029" y="851463"/>
            <a:ext cx="9448799" cy="543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87458" y="176914"/>
            <a:ext cx="11639228" cy="845974"/>
          </a:xfrm>
        </p:spPr>
        <p:txBody>
          <a:bodyPr/>
          <a:lstStyle/>
          <a:p>
            <a:pPr marL="342900" indent="-342900" algn="r" rtl="1">
              <a:buFont typeface="Wingdings" panose="05000000000000000000" pitchFamily="2" charset="2"/>
              <a:buChar char="v"/>
            </a:pPr>
            <a:r>
              <a:rPr lang="fa-IR" b="1" dirty="0" smtClean="0">
                <a:solidFill>
                  <a:schemeClr val="accent6"/>
                </a:solidFill>
                <a:effectLst>
                  <a:outerShdw blurRad="38100" dist="38100" dir="2700000" algn="tl">
                    <a:srgbClr val="000000">
                      <a:alpha val="43137"/>
                    </a:srgbClr>
                  </a:outerShdw>
                </a:effectLst>
              </a:rPr>
              <a:t>تن خاکستری بیشتر دلیل وجود رطوبت</a:t>
            </a:r>
            <a:endParaRPr lang="fa-IR"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27230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3" descr="clip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5950" y="737871"/>
            <a:ext cx="9262534"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71342" y="114920"/>
            <a:ext cx="11829512" cy="845975"/>
          </a:xfrm>
        </p:spPr>
        <p:txBody>
          <a:bodyPr/>
          <a:lstStyle/>
          <a:p>
            <a:pPr marL="342900" indent="-342900" algn="r" rtl="1">
              <a:buFont typeface="Wingdings" panose="05000000000000000000" pitchFamily="2" charset="2"/>
              <a:buChar char="v"/>
            </a:pPr>
            <a:r>
              <a:rPr lang="fa-IR" b="1" dirty="0" smtClean="0">
                <a:solidFill>
                  <a:schemeClr val="accent6"/>
                </a:solidFill>
                <a:effectLst>
                  <a:outerShdw blurRad="38100" dist="38100" dir="2700000" algn="tl">
                    <a:srgbClr val="000000">
                      <a:alpha val="43137"/>
                    </a:srgbClr>
                  </a:outerShdw>
                </a:effectLst>
              </a:rPr>
              <a:t>وجود حصار وتک ساختمان در باغات متروکه</a:t>
            </a:r>
            <a:endParaRPr lang="fa-IR" b="1"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05442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2262</TotalTime>
  <Words>3312</Words>
  <Application>Microsoft Office PowerPoint</Application>
  <PresentationFormat>Widescreen</PresentationFormat>
  <Paragraphs>368</Paragraphs>
  <Slides>122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Arial</vt:lpstr>
      <vt:lpstr>B Nazanin</vt:lpstr>
      <vt:lpstr>B Sina</vt:lpstr>
      <vt:lpstr>B Traffic</vt:lpstr>
      <vt:lpstr>Bookman Old Style</vt:lpstr>
      <vt:lpstr>Rockwell</vt:lpstr>
      <vt:lpstr>Tahoma</vt:lpstr>
      <vt:lpstr>Times New Roman</vt:lpstr>
      <vt:lpstr>Wingdings</vt:lpstr>
      <vt:lpstr>Damask</vt:lpstr>
      <vt:lpstr>تفسیر عکسهای هوایی </vt:lpstr>
      <vt:lpstr>امریکایی ها بعد از 70 سال اشنایی با انواع دوربین ها و تکنیک های عکس برداری هوایی ، اولین متخصصانی بودند که کشورمان را با ادبیات عکس برداری هوایی اشنا کرده و انجام پروژه های عکس برداری هوایی را در ایران برای اولین بار شروع کردند .   در سال 1314 شمسی اریک اشمیت امریکایی به منظور انجام مطالعات باستانشناسی و بناهای تاریخی افتخار نخستین پرواز هوایی را بر روی ایران برای تهیه عکس های هوایی از ان خود کرد، وی همچنین اولین عکس هوایی مایل را در 27 شهریور همان سال از محلی به نام دروازه شمال شهر تهران از ارتفاع 915متری گرفت که ابعاد عکس هوایی مذکور 13*18 سانتی متر بود. </vt:lpstr>
      <vt:lpstr>PowerPoint Presentation</vt:lpstr>
      <vt:lpstr>سری دوم عکسبرداری پوششی ایران توسط سازمان نقشه برداری کشور با مقیاس 1:20000 از سال 1343 (1964 میلادی) آغاز و تا سال 1349بخش عمده ای از کار انجام گردید. با توجه به قانون ملی شدن جنگل‌های کشور (مصوب 27/10/1341 هيأت‌وزيران) و نیز ماده 9 آیین نامه اجرایی قانون تعیین تکلیف اراضی اختلافی موضوع اجرای ماده 56 قانون حفاظت و بهره برداری مصوب 16/7/1373، یکی از منابع قابل استناد در زمینه تشخیص اراضی ملی از مستثنیات، عکس های هوائی پوششی کشور در سالهای 1345 تا 1349 می باشد.</vt:lpstr>
      <vt:lpstr>PowerPoint Presentation</vt:lpstr>
      <vt:lpstr>در سالهای اخیر و با پیشرفت تکنولوژی تصویر برداری رقومی که بصورت رنگی در 4 باند آبی، سبز، قرمز و مادورن قرمز انجام می‌گیرد، تحولی بزرگ در تهیه نقشه‌های شهری و اطلاعات مکانی ایجاد گردیده است. عکسبرداریهای سازمان نقشه برداری تا سال 1389 بصورت آنالوگ و سیاه و سفید بوده است ولی از ابتدای سال 1390 به بعد عکسبرداری هوائی بصورت رقومی و در چهار باند برداشت شده است.</vt:lpstr>
      <vt:lpstr>PowerPoint Presentation</vt:lpstr>
      <vt:lpstr>PowerPoint Presentation</vt:lpstr>
      <vt:lpstr>Various types of aerial photographs</vt:lpstr>
      <vt:lpstr>محاسن عکس هوایی عمودی</vt:lpstr>
      <vt:lpstr>محاسن عکس هوایی مایل</vt:lpstr>
      <vt:lpstr>تفاوت نقشه و عکس هوایی از نظر سیستم تصویری</vt:lpstr>
      <vt:lpstr>PowerPoint Presentation</vt:lpstr>
      <vt:lpstr>PowerPoint Presentation</vt:lpstr>
      <vt:lpstr>پدیده جابه جایی در عکسهای هوایی</vt:lpstr>
      <vt:lpstr>دلایل جا به جایی</vt:lpstr>
      <vt:lpstr>تعاریف:</vt:lpstr>
      <vt:lpstr>PowerPoint Presentation</vt:lpstr>
      <vt:lpstr>PowerPoint Presentation</vt:lpstr>
      <vt:lpstr>خط شاقولی</vt:lpstr>
      <vt:lpstr>جابه جایی در اثر اختلاف ارتفاع (توپوگرافی) </vt:lpstr>
      <vt:lpstr>PowerPoint Presentation</vt:lpstr>
      <vt:lpstr>عوامل موثر در مقدار جا به جایی</vt:lpstr>
      <vt:lpstr>تاثیر فاصله کانونی در جا به جایی</vt:lpstr>
      <vt:lpstr>PowerPoint Presentation</vt:lpstr>
      <vt:lpstr>فرمول محاسبه میزان جا به جایی</vt:lpstr>
      <vt:lpstr>حل مسئله</vt:lpstr>
      <vt:lpstr>حل مساله</vt:lpstr>
      <vt:lpstr>عامل دوم جابه جایی:افقی نبودن صفحه فیلم(tilt) </vt:lpstr>
      <vt:lpstr>جابه جایی در اثر افقی نبودن صفحه فیلم</vt:lpstr>
      <vt:lpstr>عامل سوم جابه جایی: اشکال فنی دوربین</vt:lpstr>
      <vt:lpstr>اثر تابیدگی عدسی روی عکس</vt:lpstr>
      <vt:lpstr>دوربین عکسبرداری هوایی</vt:lpstr>
      <vt:lpstr>دوربینهای مدرن و عدسی های بدون تابیدگی</vt:lpstr>
      <vt:lpstr>انواع عکسهای هوایی</vt:lpstr>
      <vt:lpstr>دو ویژگی مهم تصاویر دیجیتال</vt:lpstr>
      <vt:lpstr>اطلاعات حاشیه ای عکسهای هوایی انالوگ:</vt:lpstr>
      <vt:lpstr>شماره عکس</vt:lpstr>
      <vt:lpstr>فاصله کانونی</vt:lpstr>
      <vt:lpstr>علائم کناری عکس(فیدوشال مارک)</vt:lpstr>
      <vt:lpstr>ساعت</vt:lpstr>
      <vt:lpstr>تراز</vt:lpstr>
      <vt:lpstr>منطقه قابل قبول از نظر دقت اندازه گیری روی عکسهای هوایی</vt:lpstr>
      <vt:lpstr>عوامل ماثردر درک و تفسیر عکسهای هوایی</vt:lpstr>
      <vt:lpstr>در فرایند تفسیر عکسهای هوایی مفسر معمولا هفت کار را انجام میدهد</vt:lpstr>
      <vt:lpstr>طبقه بندی عوارض مصنوعی و طبیعی زمین</vt:lpstr>
      <vt:lpstr>عوامل اصلی شناخت و تشخیص پدیده ها</vt:lpstr>
      <vt:lpstr>PowerPoint Presentation</vt:lpstr>
      <vt:lpstr>PowerPoint Presentation</vt:lpstr>
      <vt:lpstr>تن عکس:</vt:lpstr>
      <vt:lpstr>اختلاف تن در زمینهای زراعی دارای محصول و بدون محصول</vt:lpstr>
      <vt:lpstr>PowerPoint Presentation</vt:lpstr>
      <vt:lpstr>PowerPoint Presentation</vt:lpstr>
      <vt:lpstr>PowerPoint Presentation</vt:lpstr>
      <vt:lpstr>PowerPoint Presentation</vt:lpstr>
      <vt:lpstr>رنگ:</vt:lpstr>
      <vt:lpstr>PowerPoint Presentation</vt:lpstr>
      <vt:lpstr>PowerPoint Presentation</vt:lpstr>
      <vt:lpstr>نقش یا الگو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سایه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موقعیت توپو گرافی</vt:lpstr>
      <vt:lpstr>PowerPoint Presentation</vt:lpstr>
      <vt:lpstr>PowerPoint Presentation</vt:lpstr>
      <vt:lpstr>بافت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تشخیص مرز باغات باتوجه به ردیف درخت</vt:lpstr>
      <vt:lpstr>تفاوت نهر دائم با نهرهای فصلی</vt:lpstr>
      <vt:lpstr>صیفی کاری</vt:lpstr>
      <vt:lpstr>وجود نهر زیرردیف درخت</vt:lpstr>
      <vt:lpstr>شکل وبافت ساختمانی در مناطق کویری</vt:lpstr>
      <vt:lpstr>نهر های دائم و الگوی استخر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روشهای برجسته بینی عکسهای هوایی</vt:lpstr>
      <vt:lpstr>روشهای اندازه گیری روی عکسهای هوایی بصورت دو بعدی</vt:lpstr>
      <vt:lpstr>روشهای اندازه گیری روی عکسهای هوایی بصورت سه بعدی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تفسیر عکسهای هوایی</dc:title>
  <dc:creator>31403</dc:creator>
  <cp:lastModifiedBy>Mansur HasanPur</cp:lastModifiedBy>
  <cp:revision>152</cp:revision>
  <dcterms:created xsi:type="dcterms:W3CDTF">2021-01-02T05:06:35Z</dcterms:created>
  <dcterms:modified xsi:type="dcterms:W3CDTF">2021-03-27T04:18:46Z</dcterms:modified>
</cp:coreProperties>
</file>